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0"/>
  </p:notesMasterIdLst>
  <p:sldIdLst>
    <p:sldId id="338" r:id="rId2"/>
    <p:sldId id="339" r:id="rId3"/>
    <p:sldId id="340" r:id="rId4"/>
    <p:sldId id="345" r:id="rId5"/>
    <p:sldId id="341" r:id="rId6"/>
    <p:sldId id="342" r:id="rId7"/>
    <p:sldId id="343" r:id="rId8"/>
    <p:sldId id="34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quot;%username%&quot;" initials="&quot;"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B2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3" autoAdjust="0"/>
    <p:restoredTop sz="91803" autoAdjust="0"/>
  </p:normalViewPr>
  <p:slideViewPr>
    <p:cSldViewPr showGuides="1">
      <p:cViewPr>
        <p:scale>
          <a:sx n="120" d="100"/>
          <a:sy n="120" d="100"/>
        </p:scale>
        <p:origin x="-666" y="1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82" d="100"/>
          <a:sy n="82" d="100"/>
        </p:scale>
        <p:origin x="-201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4-28T15:28:57.192" idx="1">
    <p:pos x="5414" y="2174"/>
    <p:text>Delete this portion and move it to the assessment summary. </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5776A7-8E51-4997-9E1C-EA475C40C650}"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0D6DEB4F-AE45-455F-B6EC-0DECD171656C}">
      <dgm:prSet phldrT="[Text]"/>
      <dgm:spPr/>
      <dgm:t>
        <a:bodyPr/>
        <a:lstStyle/>
        <a:p>
          <a:r>
            <a:rPr lang="en-US" dirty="0" smtClean="0">
              <a:solidFill>
                <a:schemeClr val="accent5">
                  <a:lumMod val="50000"/>
                </a:schemeClr>
              </a:solidFill>
            </a:rPr>
            <a:t>Introduction</a:t>
          </a:r>
          <a:endParaRPr lang="en-US" dirty="0">
            <a:solidFill>
              <a:schemeClr val="accent5">
                <a:lumMod val="50000"/>
              </a:schemeClr>
            </a:solidFill>
          </a:endParaRPr>
        </a:p>
      </dgm:t>
    </dgm:pt>
    <dgm:pt modelId="{3689858F-5266-4513-91DA-EC1EDE665D58}" type="parTrans" cxnId="{DDDFB0C6-298D-4CEF-9A58-A31C2D3ED8C3}">
      <dgm:prSet/>
      <dgm:spPr/>
      <dgm:t>
        <a:bodyPr/>
        <a:lstStyle/>
        <a:p>
          <a:endParaRPr lang="en-US">
            <a:solidFill>
              <a:schemeClr val="accent5">
                <a:lumMod val="50000"/>
              </a:schemeClr>
            </a:solidFill>
          </a:endParaRPr>
        </a:p>
      </dgm:t>
    </dgm:pt>
    <dgm:pt modelId="{6D054665-7B18-48EB-9AD1-E4DFF65A5AAC}" type="sibTrans" cxnId="{DDDFB0C6-298D-4CEF-9A58-A31C2D3ED8C3}">
      <dgm:prSet/>
      <dgm:spPr/>
      <dgm:t>
        <a:bodyPr/>
        <a:lstStyle/>
        <a:p>
          <a:endParaRPr lang="en-US">
            <a:solidFill>
              <a:schemeClr val="accent5">
                <a:lumMod val="50000"/>
              </a:schemeClr>
            </a:solidFill>
          </a:endParaRPr>
        </a:p>
      </dgm:t>
    </dgm:pt>
    <dgm:pt modelId="{AFA94769-A1F0-4A2F-BFDF-194766167984}">
      <dgm:prSet phldrT="[Text]"/>
      <dgm:spPr/>
      <dgm:t>
        <a:bodyPr/>
        <a:lstStyle/>
        <a:p>
          <a:r>
            <a:rPr lang="en-US" dirty="0" smtClean="0">
              <a:solidFill>
                <a:schemeClr val="accent5">
                  <a:lumMod val="50000"/>
                </a:schemeClr>
              </a:solidFill>
            </a:rPr>
            <a:t>Public Diplomacy</a:t>
          </a:r>
          <a:endParaRPr lang="en-US" dirty="0">
            <a:solidFill>
              <a:schemeClr val="accent5">
                <a:lumMod val="50000"/>
              </a:schemeClr>
            </a:solidFill>
          </a:endParaRPr>
        </a:p>
      </dgm:t>
    </dgm:pt>
    <dgm:pt modelId="{858BDF59-6D33-4DB2-B275-F525E002DE99}" type="parTrans" cxnId="{1F46BE23-D949-4AC7-8830-61016E589C2F}">
      <dgm:prSet/>
      <dgm:spPr/>
      <dgm:t>
        <a:bodyPr/>
        <a:lstStyle/>
        <a:p>
          <a:endParaRPr lang="en-US">
            <a:solidFill>
              <a:schemeClr val="accent5">
                <a:lumMod val="50000"/>
              </a:schemeClr>
            </a:solidFill>
          </a:endParaRPr>
        </a:p>
      </dgm:t>
    </dgm:pt>
    <dgm:pt modelId="{C65FA1B3-47D4-4100-B3FE-2A4688D8279F}" type="sibTrans" cxnId="{1F46BE23-D949-4AC7-8830-61016E589C2F}">
      <dgm:prSet/>
      <dgm:spPr/>
      <dgm:t>
        <a:bodyPr/>
        <a:lstStyle/>
        <a:p>
          <a:endParaRPr lang="en-US">
            <a:solidFill>
              <a:schemeClr val="accent5">
                <a:lumMod val="50000"/>
              </a:schemeClr>
            </a:solidFill>
          </a:endParaRPr>
        </a:p>
      </dgm:t>
    </dgm:pt>
    <dgm:pt modelId="{7171F7C4-808E-4EBD-BA21-049794480A3A}">
      <dgm:prSet phldrT="[Text]"/>
      <dgm:spPr/>
      <dgm:t>
        <a:bodyPr/>
        <a:lstStyle/>
        <a:p>
          <a:r>
            <a:rPr lang="en-US" dirty="0" smtClean="0">
              <a:solidFill>
                <a:schemeClr val="accent5">
                  <a:lumMod val="50000"/>
                </a:schemeClr>
              </a:solidFill>
            </a:rPr>
            <a:t>Exchange Visitor Program</a:t>
          </a:r>
          <a:endParaRPr lang="en-US" dirty="0">
            <a:solidFill>
              <a:schemeClr val="accent5">
                <a:lumMod val="50000"/>
              </a:schemeClr>
            </a:solidFill>
          </a:endParaRPr>
        </a:p>
      </dgm:t>
    </dgm:pt>
    <dgm:pt modelId="{0AC89745-441B-4452-8E40-DC19E88E84FA}" type="parTrans" cxnId="{F6AEF9E1-4CE8-45CF-83D9-DA1381076155}">
      <dgm:prSet/>
      <dgm:spPr/>
      <dgm:t>
        <a:bodyPr/>
        <a:lstStyle/>
        <a:p>
          <a:endParaRPr lang="en-US">
            <a:solidFill>
              <a:schemeClr val="accent5">
                <a:lumMod val="50000"/>
              </a:schemeClr>
            </a:solidFill>
          </a:endParaRPr>
        </a:p>
      </dgm:t>
    </dgm:pt>
    <dgm:pt modelId="{07872E9B-28AA-481B-9B0B-59112079F6CF}" type="sibTrans" cxnId="{F6AEF9E1-4CE8-45CF-83D9-DA1381076155}">
      <dgm:prSet/>
      <dgm:spPr/>
      <dgm:t>
        <a:bodyPr/>
        <a:lstStyle/>
        <a:p>
          <a:endParaRPr lang="en-US">
            <a:solidFill>
              <a:schemeClr val="accent5">
                <a:lumMod val="50000"/>
              </a:schemeClr>
            </a:solidFill>
          </a:endParaRPr>
        </a:p>
      </dgm:t>
    </dgm:pt>
    <dgm:pt modelId="{0539EBEF-D1B1-4B05-90C5-0245C81ADA46}">
      <dgm:prSet phldrT="[Text]"/>
      <dgm:spPr/>
      <dgm:t>
        <a:bodyPr/>
        <a:lstStyle/>
        <a:p>
          <a:r>
            <a:rPr lang="en-US" dirty="0" smtClean="0">
              <a:solidFill>
                <a:schemeClr val="accent5">
                  <a:lumMod val="50000"/>
                </a:schemeClr>
              </a:solidFill>
            </a:rPr>
            <a:t>Secondary School Student Program</a:t>
          </a:r>
          <a:endParaRPr lang="en-US" dirty="0">
            <a:solidFill>
              <a:schemeClr val="accent5">
                <a:lumMod val="50000"/>
              </a:schemeClr>
            </a:solidFill>
          </a:endParaRPr>
        </a:p>
      </dgm:t>
    </dgm:pt>
    <dgm:pt modelId="{50F0AE64-EBF5-47F6-A4C7-5BB0B3D5D508}" type="parTrans" cxnId="{DE0B0952-21C8-4806-8351-E8501D70DE8F}">
      <dgm:prSet/>
      <dgm:spPr/>
      <dgm:t>
        <a:bodyPr/>
        <a:lstStyle/>
        <a:p>
          <a:endParaRPr lang="en-US">
            <a:solidFill>
              <a:schemeClr val="accent5">
                <a:lumMod val="50000"/>
              </a:schemeClr>
            </a:solidFill>
          </a:endParaRPr>
        </a:p>
      </dgm:t>
    </dgm:pt>
    <dgm:pt modelId="{9AB47C6A-E690-4A1A-832D-CAC1463289DB}" type="sibTrans" cxnId="{DE0B0952-21C8-4806-8351-E8501D70DE8F}">
      <dgm:prSet/>
      <dgm:spPr/>
      <dgm:t>
        <a:bodyPr/>
        <a:lstStyle/>
        <a:p>
          <a:endParaRPr lang="en-US">
            <a:solidFill>
              <a:schemeClr val="accent5">
                <a:lumMod val="50000"/>
              </a:schemeClr>
            </a:solidFill>
          </a:endParaRPr>
        </a:p>
      </dgm:t>
    </dgm:pt>
    <dgm:pt modelId="{11818641-8237-4CBE-9EFF-6C3A899D60A7}">
      <dgm:prSet phldrT="[Text]"/>
      <dgm:spPr/>
      <dgm:t>
        <a:bodyPr/>
        <a:lstStyle/>
        <a:p>
          <a:r>
            <a:rPr lang="en-US" dirty="0" smtClean="0">
              <a:solidFill>
                <a:schemeClr val="accent5">
                  <a:lumMod val="50000"/>
                </a:schemeClr>
              </a:solidFill>
            </a:rPr>
            <a:t>Local Coordinators</a:t>
          </a:r>
          <a:endParaRPr lang="en-US" dirty="0">
            <a:solidFill>
              <a:schemeClr val="accent5">
                <a:lumMod val="50000"/>
              </a:schemeClr>
            </a:solidFill>
          </a:endParaRPr>
        </a:p>
      </dgm:t>
    </dgm:pt>
    <dgm:pt modelId="{7D2B2295-6DBD-422D-BD0B-15D056E05091}" type="parTrans" cxnId="{E1018BB2-DCCD-4DCE-A2E5-BF303F33A55F}">
      <dgm:prSet/>
      <dgm:spPr/>
      <dgm:t>
        <a:bodyPr/>
        <a:lstStyle/>
        <a:p>
          <a:endParaRPr lang="en-US">
            <a:solidFill>
              <a:schemeClr val="accent5">
                <a:lumMod val="50000"/>
              </a:schemeClr>
            </a:solidFill>
          </a:endParaRPr>
        </a:p>
      </dgm:t>
    </dgm:pt>
    <dgm:pt modelId="{56833948-F7E9-49DD-A3B9-D90A4CBF8447}" type="sibTrans" cxnId="{E1018BB2-DCCD-4DCE-A2E5-BF303F33A55F}">
      <dgm:prSet/>
      <dgm:spPr/>
      <dgm:t>
        <a:bodyPr/>
        <a:lstStyle/>
        <a:p>
          <a:endParaRPr lang="en-US">
            <a:solidFill>
              <a:schemeClr val="accent5">
                <a:lumMod val="50000"/>
              </a:schemeClr>
            </a:solidFill>
          </a:endParaRPr>
        </a:p>
      </dgm:t>
    </dgm:pt>
    <dgm:pt modelId="{50C8D063-F44D-46D3-AEED-D360BCB30578}">
      <dgm:prSet phldrT="[Text]"/>
      <dgm:spPr/>
      <dgm:t>
        <a:bodyPr/>
        <a:lstStyle/>
        <a:p>
          <a:r>
            <a:rPr lang="en-US" dirty="0" smtClean="0">
              <a:solidFill>
                <a:schemeClr val="accent5">
                  <a:lumMod val="50000"/>
                </a:schemeClr>
              </a:solidFill>
            </a:rPr>
            <a:t>Assessment Instructions</a:t>
          </a:r>
          <a:endParaRPr lang="en-US" dirty="0">
            <a:solidFill>
              <a:schemeClr val="accent5">
                <a:lumMod val="50000"/>
              </a:schemeClr>
            </a:solidFill>
          </a:endParaRPr>
        </a:p>
      </dgm:t>
    </dgm:pt>
    <dgm:pt modelId="{A35F4207-53A4-414C-AA2B-7318FC14D40F}" type="parTrans" cxnId="{37329511-FB57-4B39-B338-FD250EADA926}">
      <dgm:prSet/>
      <dgm:spPr/>
      <dgm:t>
        <a:bodyPr/>
        <a:lstStyle/>
        <a:p>
          <a:endParaRPr lang="en-US">
            <a:solidFill>
              <a:schemeClr val="accent5">
                <a:lumMod val="50000"/>
              </a:schemeClr>
            </a:solidFill>
          </a:endParaRPr>
        </a:p>
      </dgm:t>
    </dgm:pt>
    <dgm:pt modelId="{6E12B40F-EF4A-4C97-9E3A-91C681B2A671}" type="sibTrans" cxnId="{37329511-FB57-4B39-B338-FD250EADA926}">
      <dgm:prSet/>
      <dgm:spPr/>
      <dgm:t>
        <a:bodyPr/>
        <a:lstStyle/>
        <a:p>
          <a:endParaRPr lang="en-US">
            <a:solidFill>
              <a:schemeClr val="accent5">
                <a:lumMod val="50000"/>
              </a:schemeClr>
            </a:solidFill>
          </a:endParaRPr>
        </a:p>
      </dgm:t>
    </dgm:pt>
    <dgm:pt modelId="{5E77F3C6-DEAA-4DBA-9C32-04C7D8914FE3}" type="pres">
      <dgm:prSet presAssocID="{285776A7-8E51-4997-9E1C-EA475C40C650}" presName="linear" presStyleCnt="0">
        <dgm:presLayoutVars>
          <dgm:animLvl val="lvl"/>
          <dgm:resizeHandles val="exact"/>
        </dgm:presLayoutVars>
      </dgm:prSet>
      <dgm:spPr/>
      <dgm:t>
        <a:bodyPr/>
        <a:lstStyle/>
        <a:p>
          <a:endParaRPr lang="en-US"/>
        </a:p>
      </dgm:t>
    </dgm:pt>
    <dgm:pt modelId="{BB570E4E-A60A-4A37-AB61-06DBACB0D66B}" type="pres">
      <dgm:prSet presAssocID="{0D6DEB4F-AE45-455F-B6EC-0DECD171656C}" presName="parentText" presStyleLbl="node1" presStyleIdx="0" presStyleCnt="6">
        <dgm:presLayoutVars>
          <dgm:chMax val="0"/>
          <dgm:bulletEnabled val="1"/>
        </dgm:presLayoutVars>
      </dgm:prSet>
      <dgm:spPr/>
      <dgm:t>
        <a:bodyPr/>
        <a:lstStyle/>
        <a:p>
          <a:endParaRPr lang="en-US"/>
        </a:p>
      </dgm:t>
    </dgm:pt>
    <dgm:pt modelId="{8FB04A66-BAE9-4CAE-835C-B276B7311C2E}" type="pres">
      <dgm:prSet presAssocID="{6D054665-7B18-48EB-9AD1-E4DFF65A5AAC}" presName="spacer" presStyleCnt="0"/>
      <dgm:spPr/>
    </dgm:pt>
    <dgm:pt modelId="{394173C3-F35F-468E-8BEF-55A207E0192C}" type="pres">
      <dgm:prSet presAssocID="{AFA94769-A1F0-4A2F-BFDF-194766167984}" presName="parentText" presStyleLbl="node1" presStyleIdx="1" presStyleCnt="6">
        <dgm:presLayoutVars>
          <dgm:chMax val="0"/>
          <dgm:bulletEnabled val="1"/>
        </dgm:presLayoutVars>
      </dgm:prSet>
      <dgm:spPr/>
      <dgm:t>
        <a:bodyPr/>
        <a:lstStyle/>
        <a:p>
          <a:endParaRPr lang="en-US"/>
        </a:p>
      </dgm:t>
    </dgm:pt>
    <dgm:pt modelId="{B23C6160-951E-49CF-A8FB-8941DE26B49E}" type="pres">
      <dgm:prSet presAssocID="{C65FA1B3-47D4-4100-B3FE-2A4688D8279F}" presName="spacer" presStyleCnt="0"/>
      <dgm:spPr/>
    </dgm:pt>
    <dgm:pt modelId="{BFC081FD-3A96-4D08-A21B-4E10C402D100}" type="pres">
      <dgm:prSet presAssocID="{7171F7C4-808E-4EBD-BA21-049794480A3A}" presName="parentText" presStyleLbl="node1" presStyleIdx="2" presStyleCnt="6">
        <dgm:presLayoutVars>
          <dgm:chMax val="0"/>
          <dgm:bulletEnabled val="1"/>
        </dgm:presLayoutVars>
      </dgm:prSet>
      <dgm:spPr/>
      <dgm:t>
        <a:bodyPr/>
        <a:lstStyle/>
        <a:p>
          <a:endParaRPr lang="en-US"/>
        </a:p>
      </dgm:t>
    </dgm:pt>
    <dgm:pt modelId="{EE5ECF60-F22B-4332-B2C4-CF3DC505865C}" type="pres">
      <dgm:prSet presAssocID="{07872E9B-28AA-481B-9B0B-59112079F6CF}" presName="spacer" presStyleCnt="0"/>
      <dgm:spPr/>
    </dgm:pt>
    <dgm:pt modelId="{14B38290-F85B-468F-9893-C063323FD8AA}" type="pres">
      <dgm:prSet presAssocID="{0539EBEF-D1B1-4B05-90C5-0245C81ADA46}" presName="parentText" presStyleLbl="node1" presStyleIdx="3" presStyleCnt="6">
        <dgm:presLayoutVars>
          <dgm:chMax val="0"/>
          <dgm:bulletEnabled val="1"/>
        </dgm:presLayoutVars>
      </dgm:prSet>
      <dgm:spPr/>
      <dgm:t>
        <a:bodyPr/>
        <a:lstStyle/>
        <a:p>
          <a:endParaRPr lang="en-US"/>
        </a:p>
      </dgm:t>
    </dgm:pt>
    <dgm:pt modelId="{E0EFF9AF-800C-4611-BDBA-7429BB92AE3E}" type="pres">
      <dgm:prSet presAssocID="{9AB47C6A-E690-4A1A-832D-CAC1463289DB}" presName="spacer" presStyleCnt="0"/>
      <dgm:spPr/>
    </dgm:pt>
    <dgm:pt modelId="{67510351-8B5F-4A49-A6EC-FDB386F107A6}" type="pres">
      <dgm:prSet presAssocID="{11818641-8237-4CBE-9EFF-6C3A899D60A7}" presName="parentText" presStyleLbl="node1" presStyleIdx="4" presStyleCnt="6">
        <dgm:presLayoutVars>
          <dgm:chMax val="0"/>
          <dgm:bulletEnabled val="1"/>
        </dgm:presLayoutVars>
      </dgm:prSet>
      <dgm:spPr/>
      <dgm:t>
        <a:bodyPr/>
        <a:lstStyle/>
        <a:p>
          <a:endParaRPr lang="en-US"/>
        </a:p>
      </dgm:t>
    </dgm:pt>
    <dgm:pt modelId="{B3FB0EB0-97C1-4B35-A842-E6848159B090}" type="pres">
      <dgm:prSet presAssocID="{56833948-F7E9-49DD-A3B9-D90A4CBF8447}" presName="spacer" presStyleCnt="0"/>
      <dgm:spPr/>
    </dgm:pt>
    <dgm:pt modelId="{EA653AE0-ED60-4979-9573-B3A62453645F}" type="pres">
      <dgm:prSet presAssocID="{50C8D063-F44D-46D3-AEED-D360BCB30578}" presName="parentText" presStyleLbl="node1" presStyleIdx="5" presStyleCnt="6">
        <dgm:presLayoutVars>
          <dgm:chMax val="0"/>
          <dgm:bulletEnabled val="1"/>
        </dgm:presLayoutVars>
      </dgm:prSet>
      <dgm:spPr/>
      <dgm:t>
        <a:bodyPr/>
        <a:lstStyle/>
        <a:p>
          <a:endParaRPr lang="en-US"/>
        </a:p>
      </dgm:t>
    </dgm:pt>
  </dgm:ptLst>
  <dgm:cxnLst>
    <dgm:cxn modelId="{DDDFB0C6-298D-4CEF-9A58-A31C2D3ED8C3}" srcId="{285776A7-8E51-4997-9E1C-EA475C40C650}" destId="{0D6DEB4F-AE45-455F-B6EC-0DECD171656C}" srcOrd="0" destOrd="0" parTransId="{3689858F-5266-4513-91DA-EC1EDE665D58}" sibTransId="{6D054665-7B18-48EB-9AD1-E4DFF65A5AAC}"/>
    <dgm:cxn modelId="{F6AEF9E1-4CE8-45CF-83D9-DA1381076155}" srcId="{285776A7-8E51-4997-9E1C-EA475C40C650}" destId="{7171F7C4-808E-4EBD-BA21-049794480A3A}" srcOrd="2" destOrd="0" parTransId="{0AC89745-441B-4452-8E40-DC19E88E84FA}" sibTransId="{07872E9B-28AA-481B-9B0B-59112079F6CF}"/>
    <dgm:cxn modelId="{6434E745-F9A4-4FE1-9A52-3908B6B86F9C}" type="presOf" srcId="{50C8D063-F44D-46D3-AEED-D360BCB30578}" destId="{EA653AE0-ED60-4979-9573-B3A62453645F}" srcOrd="0" destOrd="0" presId="urn:microsoft.com/office/officeart/2005/8/layout/vList2"/>
    <dgm:cxn modelId="{3C72605D-435E-4220-9FD2-A94D71535357}" type="presOf" srcId="{0D6DEB4F-AE45-455F-B6EC-0DECD171656C}" destId="{BB570E4E-A60A-4A37-AB61-06DBACB0D66B}" srcOrd="0" destOrd="0" presId="urn:microsoft.com/office/officeart/2005/8/layout/vList2"/>
    <dgm:cxn modelId="{73994619-348F-4A97-A77F-B4CC2B828BDD}" type="presOf" srcId="{AFA94769-A1F0-4A2F-BFDF-194766167984}" destId="{394173C3-F35F-468E-8BEF-55A207E0192C}" srcOrd="0" destOrd="0" presId="urn:microsoft.com/office/officeart/2005/8/layout/vList2"/>
    <dgm:cxn modelId="{DE0B0952-21C8-4806-8351-E8501D70DE8F}" srcId="{285776A7-8E51-4997-9E1C-EA475C40C650}" destId="{0539EBEF-D1B1-4B05-90C5-0245C81ADA46}" srcOrd="3" destOrd="0" parTransId="{50F0AE64-EBF5-47F6-A4C7-5BB0B3D5D508}" sibTransId="{9AB47C6A-E690-4A1A-832D-CAC1463289DB}"/>
    <dgm:cxn modelId="{B198C460-9CCF-476D-BCA6-AEA0CC75D3C4}" type="presOf" srcId="{0539EBEF-D1B1-4B05-90C5-0245C81ADA46}" destId="{14B38290-F85B-468F-9893-C063323FD8AA}" srcOrd="0" destOrd="0" presId="urn:microsoft.com/office/officeart/2005/8/layout/vList2"/>
    <dgm:cxn modelId="{3828E5A5-B17E-45A4-AB05-E76E7F6D146B}" type="presOf" srcId="{11818641-8237-4CBE-9EFF-6C3A899D60A7}" destId="{67510351-8B5F-4A49-A6EC-FDB386F107A6}" srcOrd="0" destOrd="0" presId="urn:microsoft.com/office/officeart/2005/8/layout/vList2"/>
    <dgm:cxn modelId="{145A3ECD-B28B-4275-B7AE-0EB7F1503B1A}" type="presOf" srcId="{7171F7C4-808E-4EBD-BA21-049794480A3A}" destId="{BFC081FD-3A96-4D08-A21B-4E10C402D100}" srcOrd="0" destOrd="0" presId="urn:microsoft.com/office/officeart/2005/8/layout/vList2"/>
    <dgm:cxn modelId="{0CD1069F-4E04-4C2A-A4F7-DC7C7A98E5C4}" type="presOf" srcId="{285776A7-8E51-4997-9E1C-EA475C40C650}" destId="{5E77F3C6-DEAA-4DBA-9C32-04C7D8914FE3}" srcOrd="0" destOrd="0" presId="urn:microsoft.com/office/officeart/2005/8/layout/vList2"/>
    <dgm:cxn modelId="{1F46BE23-D949-4AC7-8830-61016E589C2F}" srcId="{285776A7-8E51-4997-9E1C-EA475C40C650}" destId="{AFA94769-A1F0-4A2F-BFDF-194766167984}" srcOrd="1" destOrd="0" parTransId="{858BDF59-6D33-4DB2-B275-F525E002DE99}" sibTransId="{C65FA1B3-47D4-4100-B3FE-2A4688D8279F}"/>
    <dgm:cxn modelId="{37329511-FB57-4B39-B338-FD250EADA926}" srcId="{285776A7-8E51-4997-9E1C-EA475C40C650}" destId="{50C8D063-F44D-46D3-AEED-D360BCB30578}" srcOrd="5" destOrd="0" parTransId="{A35F4207-53A4-414C-AA2B-7318FC14D40F}" sibTransId="{6E12B40F-EF4A-4C97-9E3A-91C681B2A671}"/>
    <dgm:cxn modelId="{E1018BB2-DCCD-4DCE-A2E5-BF303F33A55F}" srcId="{285776A7-8E51-4997-9E1C-EA475C40C650}" destId="{11818641-8237-4CBE-9EFF-6C3A899D60A7}" srcOrd="4" destOrd="0" parTransId="{7D2B2295-6DBD-422D-BD0B-15D056E05091}" sibTransId="{56833948-F7E9-49DD-A3B9-D90A4CBF8447}"/>
    <dgm:cxn modelId="{392952A6-7EF1-47AB-8FA9-7E26C4837F6E}" type="presParOf" srcId="{5E77F3C6-DEAA-4DBA-9C32-04C7D8914FE3}" destId="{BB570E4E-A60A-4A37-AB61-06DBACB0D66B}" srcOrd="0" destOrd="0" presId="urn:microsoft.com/office/officeart/2005/8/layout/vList2"/>
    <dgm:cxn modelId="{B6BBEF5B-5BAA-45DA-B520-4298E51999FF}" type="presParOf" srcId="{5E77F3C6-DEAA-4DBA-9C32-04C7D8914FE3}" destId="{8FB04A66-BAE9-4CAE-835C-B276B7311C2E}" srcOrd="1" destOrd="0" presId="urn:microsoft.com/office/officeart/2005/8/layout/vList2"/>
    <dgm:cxn modelId="{D4D12224-FB8C-43DD-BBFE-A3DB76BA49FF}" type="presParOf" srcId="{5E77F3C6-DEAA-4DBA-9C32-04C7D8914FE3}" destId="{394173C3-F35F-468E-8BEF-55A207E0192C}" srcOrd="2" destOrd="0" presId="urn:microsoft.com/office/officeart/2005/8/layout/vList2"/>
    <dgm:cxn modelId="{AADCAF45-FE06-4659-859D-8E4C4EEC21DE}" type="presParOf" srcId="{5E77F3C6-DEAA-4DBA-9C32-04C7D8914FE3}" destId="{B23C6160-951E-49CF-A8FB-8941DE26B49E}" srcOrd="3" destOrd="0" presId="urn:microsoft.com/office/officeart/2005/8/layout/vList2"/>
    <dgm:cxn modelId="{B7A3A47D-CC00-4F2C-BDF2-C2BEEAE6154C}" type="presParOf" srcId="{5E77F3C6-DEAA-4DBA-9C32-04C7D8914FE3}" destId="{BFC081FD-3A96-4D08-A21B-4E10C402D100}" srcOrd="4" destOrd="0" presId="urn:microsoft.com/office/officeart/2005/8/layout/vList2"/>
    <dgm:cxn modelId="{37A21549-B782-43B0-8E1D-1E3C2AF72559}" type="presParOf" srcId="{5E77F3C6-DEAA-4DBA-9C32-04C7D8914FE3}" destId="{EE5ECF60-F22B-4332-B2C4-CF3DC505865C}" srcOrd="5" destOrd="0" presId="urn:microsoft.com/office/officeart/2005/8/layout/vList2"/>
    <dgm:cxn modelId="{59BAC87E-EA0F-44AF-BD0F-B96A8FFC77E5}" type="presParOf" srcId="{5E77F3C6-DEAA-4DBA-9C32-04C7D8914FE3}" destId="{14B38290-F85B-468F-9893-C063323FD8AA}" srcOrd="6" destOrd="0" presId="urn:microsoft.com/office/officeart/2005/8/layout/vList2"/>
    <dgm:cxn modelId="{6DD06512-A37B-452C-9739-88B1F9E4692A}" type="presParOf" srcId="{5E77F3C6-DEAA-4DBA-9C32-04C7D8914FE3}" destId="{E0EFF9AF-800C-4611-BDBA-7429BB92AE3E}" srcOrd="7" destOrd="0" presId="urn:microsoft.com/office/officeart/2005/8/layout/vList2"/>
    <dgm:cxn modelId="{073C9FC7-E552-4E50-B32A-C6FD1BA9DEEE}" type="presParOf" srcId="{5E77F3C6-DEAA-4DBA-9C32-04C7D8914FE3}" destId="{67510351-8B5F-4A49-A6EC-FDB386F107A6}" srcOrd="8" destOrd="0" presId="urn:microsoft.com/office/officeart/2005/8/layout/vList2"/>
    <dgm:cxn modelId="{EA89CAB2-530B-4DEA-AC8A-F8EC7707BFAB}" type="presParOf" srcId="{5E77F3C6-DEAA-4DBA-9C32-04C7D8914FE3}" destId="{B3FB0EB0-97C1-4B35-A842-E6848159B090}" srcOrd="9" destOrd="0" presId="urn:microsoft.com/office/officeart/2005/8/layout/vList2"/>
    <dgm:cxn modelId="{42C0D2AA-E1A9-412B-A579-322FFB9C775C}" type="presParOf" srcId="{5E77F3C6-DEAA-4DBA-9C32-04C7D8914FE3}" destId="{EA653AE0-ED60-4979-9573-B3A62453645F}" srcOrd="10" destOrd="0" presId="urn:microsoft.com/office/officeart/2005/8/layout/vList2"/>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570E4E-A60A-4A37-AB61-06DBACB0D66B}">
      <dsp:nvSpPr>
        <dsp:cNvPr id="0" name=""/>
        <dsp:cNvSpPr/>
      </dsp:nvSpPr>
      <dsp:spPr>
        <a:xfrm>
          <a:off x="0" y="29990"/>
          <a:ext cx="6096000" cy="6084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solidFill>
                <a:schemeClr val="accent5">
                  <a:lumMod val="50000"/>
                </a:schemeClr>
              </a:solidFill>
            </a:rPr>
            <a:t>Introduction</a:t>
          </a:r>
          <a:endParaRPr lang="en-US" sz="2600" kern="1200" dirty="0">
            <a:solidFill>
              <a:schemeClr val="accent5">
                <a:lumMod val="50000"/>
              </a:schemeClr>
            </a:solidFill>
          </a:endParaRPr>
        </a:p>
      </dsp:txBody>
      <dsp:txXfrm>
        <a:off x="29700" y="59690"/>
        <a:ext cx="6036600" cy="549000"/>
      </dsp:txXfrm>
    </dsp:sp>
    <dsp:sp modelId="{394173C3-F35F-468E-8BEF-55A207E0192C}">
      <dsp:nvSpPr>
        <dsp:cNvPr id="0" name=""/>
        <dsp:cNvSpPr/>
      </dsp:nvSpPr>
      <dsp:spPr>
        <a:xfrm>
          <a:off x="0" y="713270"/>
          <a:ext cx="6096000" cy="6084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solidFill>
                <a:schemeClr val="accent5">
                  <a:lumMod val="50000"/>
                </a:schemeClr>
              </a:solidFill>
            </a:rPr>
            <a:t>Public Diplomacy</a:t>
          </a:r>
          <a:endParaRPr lang="en-US" sz="2600" kern="1200" dirty="0">
            <a:solidFill>
              <a:schemeClr val="accent5">
                <a:lumMod val="50000"/>
              </a:schemeClr>
            </a:solidFill>
          </a:endParaRPr>
        </a:p>
      </dsp:txBody>
      <dsp:txXfrm>
        <a:off x="29700" y="742970"/>
        <a:ext cx="6036600" cy="549000"/>
      </dsp:txXfrm>
    </dsp:sp>
    <dsp:sp modelId="{BFC081FD-3A96-4D08-A21B-4E10C402D100}">
      <dsp:nvSpPr>
        <dsp:cNvPr id="0" name=""/>
        <dsp:cNvSpPr/>
      </dsp:nvSpPr>
      <dsp:spPr>
        <a:xfrm>
          <a:off x="0" y="1396550"/>
          <a:ext cx="6096000" cy="6084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solidFill>
                <a:schemeClr val="accent5">
                  <a:lumMod val="50000"/>
                </a:schemeClr>
              </a:solidFill>
            </a:rPr>
            <a:t>Exchange Visitor Program</a:t>
          </a:r>
          <a:endParaRPr lang="en-US" sz="2600" kern="1200" dirty="0">
            <a:solidFill>
              <a:schemeClr val="accent5">
                <a:lumMod val="50000"/>
              </a:schemeClr>
            </a:solidFill>
          </a:endParaRPr>
        </a:p>
      </dsp:txBody>
      <dsp:txXfrm>
        <a:off x="29700" y="1426250"/>
        <a:ext cx="6036600" cy="549000"/>
      </dsp:txXfrm>
    </dsp:sp>
    <dsp:sp modelId="{14B38290-F85B-468F-9893-C063323FD8AA}">
      <dsp:nvSpPr>
        <dsp:cNvPr id="0" name=""/>
        <dsp:cNvSpPr/>
      </dsp:nvSpPr>
      <dsp:spPr>
        <a:xfrm>
          <a:off x="0" y="2079831"/>
          <a:ext cx="6096000" cy="6084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solidFill>
                <a:schemeClr val="accent5">
                  <a:lumMod val="50000"/>
                </a:schemeClr>
              </a:solidFill>
            </a:rPr>
            <a:t>Secondary School Student Program</a:t>
          </a:r>
          <a:endParaRPr lang="en-US" sz="2600" kern="1200" dirty="0">
            <a:solidFill>
              <a:schemeClr val="accent5">
                <a:lumMod val="50000"/>
              </a:schemeClr>
            </a:solidFill>
          </a:endParaRPr>
        </a:p>
      </dsp:txBody>
      <dsp:txXfrm>
        <a:off x="29700" y="2109531"/>
        <a:ext cx="6036600" cy="549000"/>
      </dsp:txXfrm>
    </dsp:sp>
    <dsp:sp modelId="{67510351-8B5F-4A49-A6EC-FDB386F107A6}">
      <dsp:nvSpPr>
        <dsp:cNvPr id="0" name=""/>
        <dsp:cNvSpPr/>
      </dsp:nvSpPr>
      <dsp:spPr>
        <a:xfrm>
          <a:off x="0" y="2763111"/>
          <a:ext cx="6096000" cy="6084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solidFill>
                <a:schemeClr val="accent5">
                  <a:lumMod val="50000"/>
                </a:schemeClr>
              </a:solidFill>
            </a:rPr>
            <a:t>Local Coordinators</a:t>
          </a:r>
          <a:endParaRPr lang="en-US" sz="2600" kern="1200" dirty="0">
            <a:solidFill>
              <a:schemeClr val="accent5">
                <a:lumMod val="50000"/>
              </a:schemeClr>
            </a:solidFill>
          </a:endParaRPr>
        </a:p>
      </dsp:txBody>
      <dsp:txXfrm>
        <a:off x="29700" y="2792811"/>
        <a:ext cx="6036600" cy="549000"/>
      </dsp:txXfrm>
    </dsp:sp>
    <dsp:sp modelId="{EA653AE0-ED60-4979-9573-B3A62453645F}">
      <dsp:nvSpPr>
        <dsp:cNvPr id="0" name=""/>
        <dsp:cNvSpPr/>
      </dsp:nvSpPr>
      <dsp:spPr>
        <a:xfrm>
          <a:off x="0" y="3446391"/>
          <a:ext cx="6096000" cy="6084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solidFill>
                <a:schemeClr val="accent5">
                  <a:lumMod val="50000"/>
                </a:schemeClr>
              </a:solidFill>
            </a:rPr>
            <a:t>Assessment Instructions</a:t>
          </a:r>
          <a:endParaRPr lang="en-US" sz="2600" kern="1200" dirty="0">
            <a:solidFill>
              <a:schemeClr val="accent5">
                <a:lumMod val="50000"/>
              </a:schemeClr>
            </a:solidFill>
          </a:endParaRPr>
        </a:p>
      </dsp:txBody>
      <dsp:txXfrm>
        <a:off x="29700" y="3476091"/>
        <a:ext cx="6036600" cy="549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038004B-DBB2-4320-9E3D-18AD73B99DAB}" type="slidenum">
              <a:rPr lang="en-US" altLang="en-US"/>
              <a:pPr/>
              <a:t>‹#›</a:t>
            </a:fld>
            <a:endParaRPr lang="en-US" altLang="en-US"/>
          </a:p>
        </p:txBody>
      </p:sp>
    </p:spTree>
    <p:extLst>
      <p:ext uri="{BB962C8B-B14F-4D97-AF65-F5344CB8AC3E}">
        <p14:creationId xmlns:p14="http://schemas.microsoft.com/office/powerpoint/2010/main" val="1694991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6" name="Rectangle 5"/>
          <p:cNvSpPr/>
          <p:nvPr userDrawn="1"/>
        </p:nvSpPr>
        <p:spPr>
          <a:xfrm>
            <a:off x="6553200" y="6504801"/>
            <a:ext cx="2659702" cy="276999"/>
          </a:xfrm>
          <a:prstGeom prst="rect">
            <a:avLst/>
          </a:prstGeom>
        </p:spPr>
        <p:txBody>
          <a:bodyPr wrap="none">
            <a:spAutoFit/>
          </a:bodyPr>
          <a:lstStyle/>
          <a:p>
            <a:r>
              <a:rPr lang="en-US" sz="1200" dirty="0" smtClean="0">
                <a:solidFill>
                  <a:schemeClr val="bg1"/>
                </a:solidFill>
                <a:effectLst/>
                <a:latin typeface="Arno Pro Smbd Subhead" panose="02020702050506020403" pitchFamily="18" charset="0"/>
                <a:ea typeface="Calibri" panose="020F0502020204030204" pitchFamily="34" charset="0"/>
                <a:cs typeface="Arial" panose="020B0604020202020204" pitchFamily="34" charset="0"/>
              </a:rPr>
              <a:t>Bureau of Educational and Cultural Affairs</a:t>
            </a:r>
            <a:endParaRPr lang="en-US" sz="1200" dirty="0">
              <a:solidFill>
                <a:schemeClr val="bg1"/>
              </a:solidFill>
              <a:latin typeface="Arno Pro Smbd Subhead" panose="02020702050506020403" pitchFamily="18" charset="0"/>
            </a:endParaRPr>
          </a:p>
        </p:txBody>
      </p:sp>
    </p:spTree>
    <p:extLst>
      <p:ext uri="{BB962C8B-B14F-4D97-AF65-F5344CB8AC3E}">
        <p14:creationId xmlns:p14="http://schemas.microsoft.com/office/powerpoint/2010/main" val="2772448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BF036018-3A6E-423F-BFC8-4E12BA69A973}" type="slidenum">
              <a:rPr lang="en-US" altLang="en-US"/>
              <a:pPr/>
              <a:t>‹#›</a:t>
            </a:fld>
            <a:endParaRPr lang="en-US" altLang="en-US"/>
          </a:p>
        </p:txBody>
      </p:sp>
      <p:sp>
        <p:nvSpPr>
          <p:cNvPr id="6" name="Rectangle 5"/>
          <p:cNvSpPr/>
          <p:nvPr userDrawn="1"/>
        </p:nvSpPr>
        <p:spPr>
          <a:xfrm>
            <a:off x="6553200" y="6504801"/>
            <a:ext cx="2659702" cy="276999"/>
          </a:xfrm>
          <a:prstGeom prst="rect">
            <a:avLst/>
          </a:prstGeom>
        </p:spPr>
        <p:txBody>
          <a:bodyPr wrap="none">
            <a:spAutoFit/>
          </a:bodyPr>
          <a:lstStyle/>
          <a:p>
            <a:r>
              <a:rPr lang="en-US" sz="1200" dirty="0" smtClean="0">
                <a:solidFill>
                  <a:schemeClr val="bg1"/>
                </a:solidFill>
                <a:effectLst/>
                <a:latin typeface="Arno Pro Smbd Subhead" panose="02020702050506020403" pitchFamily="18" charset="0"/>
                <a:ea typeface="Calibri" panose="020F0502020204030204" pitchFamily="34" charset="0"/>
                <a:cs typeface="Arial" panose="020B0604020202020204" pitchFamily="34" charset="0"/>
              </a:rPr>
              <a:t>Bureau of Educational and Cultural Affairs</a:t>
            </a:r>
            <a:endParaRPr lang="en-US" sz="1200" dirty="0">
              <a:solidFill>
                <a:schemeClr val="bg1"/>
              </a:solidFill>
              <a:latin typeface="Arno Pro Smbd Subhead" panose="02020702050506020403" pitchFamily="18" charset="0"/>
            </a:endParaRPr>
          </a:p>
        </p:txBody>
      </p:sp>
    </p:spTree>
    <p:extLst>
      <p:ext uri="{BB962C8B-B14F-4D97-AF65-F5344CB8AC3E}">
        <p14:creationId xmlns:p14="http://schemas.microsoft.com/office/powerpoint/2010/main" val="17165643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304800"/>
            <a:ext cx="207645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7695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83AAD3EA-C267-4E2D-9066-4278953AC7CB}" type="slidenum">
              <a:rPr lang="en-US" altLang="en-US"/>
              <a:pPr/>
              <a:t>‹#›</a:t>
            </a:fld>
            <a:endParaRPr lang="en-US" altLang="en-US"/>
          </a:p>
        </p:txBody>
      </p:sp>
      <p:sp>
        <p:nvSpPr>
          <p:cNvPr id="6" name="Rectangle 5"/>
          <p:cNvSpPr/>
          <p:nvPr userDrawn="1"/>
        </p:nvSpPr>
        <p:spPr>
          <a:xfrm>
            <a:off x="6553200" y="6504801"/>
            <a:ext cx="2659702" cy="276999"/>
          </a:xfrm>
          <a:prstGeom prst="rect">
            <a:avLst/>
          </a:prstGeom>
        </p:spPr>
        <p:txBody>
          <a:bodyPr wrap="none">
            <a:spAutoFit/>
          </a:bodyPr>
          <a:lstStyle/>
          <a:p>
            <a:r>
              <a:rPr lang="en-US" sz="1200" dirty="0" smtClean="0">
                <a:solidFill>
                  <a:schemeClr val="bg1"/>
                </a:solidFill>
                <a:effectLst/>
                <a:latin typeface="Arno Pro Smbd Subhead" panose="02020702050506020403" pitchFamily="18" charset="0"/>
                <a:ea typeface="Calibri" panose="020F0502020204030204" pitchFamily="34" charset="0"/>
                <a:cs typeface="Arial" panose="020B0604020202020204" pitchFamily="34" charset="0"/>
              </a:rPr>
              <a:t>Bureau of Educational and Cultural Affairs</a:t>
            </a:r>
            <a:endParaRPr lang="en-US" sz="1200" dirty="0">
              <a:solidFill>
                <a:schemeClr val="bg1"/>
              </a:solidFill>
              <a:latin typeface="Arno Pro Smbd Subhead" panose="02020702050506020403" pitchFamily="18" charset="0"/>
            </a:endParaRPr>
          </a:p>
        </p:txBody>
      </p:sp>
    </p:spTree>
    <p:extLst>
      <p:ext uri="{BB962C8B-B14F-4D97-AF65-F5344CB8AC3E}">
        <p14:creationId xmlns:p14="http://schemas.microsoft.com/office/powerpoint/2010/main" val="352945568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381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1"/>
          </p:nvPr>
        </p:nvSpPr>
        <p:spPr>
          <a:xfrm>
            <a:off x="6553200" y="6245225"/>
            <a:ext cx="2133600" cy="476250"/>
          </a:xfrm>
        </p:spPr>
        <p:txBody>
          <a:bodyPr/>
          <a:lstStyle>
            <a:lvl1pPr>
              <a:defRPr/>
            </a:lvl1pPr>
          </a:lstStyle>
          <a:p>
            <a:fld id="{99C451B9-5167-4DDF-9B8F-6B4F03241D39}" type="slidenum">
              <a:rPr lang="en-US" altLang="en-US"/>
              <a:pPr/>
              <a:t>‹#›</a:t>
            </a:fld>
            <a:endParaRPr lang="en-US" altLang="en-US"/>
          </a:p>
        </p:txBody>
      </p:sp>
      <p:sp>
        <p:nvSpPr>
          <p:cNvPr id="7" name="Rectangle 6"/>
          <p:cNvSpPr/>
          <p:nvPr userDrawn="1"/>
        </p:nvSpPr>
        <p:spPr>
          <a:xfrm>
            <a:off x="6553200" y="6504801"/>
            <a:ext cx="2659702" cy="276999"/>
          </a:xfrm>
          <a:prstGeom prst="rect">
            <a:avLst/>
          </a:prstGeom>
        </p:spPr>
        <p:txBody>
          <a:bodyPr wrap="none">
            <a:spAutoFit/>
          </a:bodyPr>
          <a:lstStyle/>
          <a:p>
            <a:r>
              <a:rPr lang="en-US" sz="1200" dirty="0" smtClean="0">
                <a:solidFill>
                  <a:schemeClr val="bg1"/>
                </a:solidFill>
                <a:effectLst/>
                <a:latin typeface="Arno Pro Smbd Subhead" panose="02020702050506020403" pitchFamily="18" charset="0"/>
                <a:ea typeface="Calibri" panose="020F0502020204030204" pitchFamily="34" charset="0"/>
                <a:cs typeface="Arial" panose="020B0604020202020204" pitchFamily="34" charset="0"/>
              </a:rPr>
              <a:t>Bureau of Educational and Cultural Affairs</a:t>
            </a:r>
            <a:endParaRPr lang="en-US" sz="1200" dirty="0">
              <a:solidFill>
                <a:schemeClr val="bg1"/>
              </a:solidFill>
              <a:latin typeface="Arno Pro Smbd Subhead" panose="02020702050506020403" pitchFamily="18" charset="0"/>
            </a:endParaRPr>
          </a:p>
        </p:txBody>
      </p:sp>
    </p:spTree>
    <p:extLst>
      <p:ext uri="{BB962C8B-B14F-4D97-AF65-F5344CB8AC3E}">
        <p14:creationId xmlns:p14="http://schemas.microsoft.com/office/powerpoint/2010/main" val="3336401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381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1"/>
          </p:nvPr>
        </p:nvSpPr>
        <p:spPr>
          <a:xfrm>
            <a:off x="6553200" y="6245225"/>
            <a:ext cx="2133600" cy="476250"/>
          </a:xfrm>
        </p:spPr>
        <p:txBody>
          <a:bodyPr/>
          <a:lstStyle>
            <a:lvl1pPr>
              <a:defRPr/>
            </a:lvl1pPr>
          </a:lstStyle>
          <a:p>
            <a:fld id="{F721DAD1-9512-463C-8F37-43497D71480D}" type="slidenum">
              <a:rPr lang="en-US" altLang="en-US"/>
              <a:pPr/>
              <a:t>‹#›</a:t>
            </a:fld>
            <a:endParaRPr lang="en-US" altLang="en-US"/>
          </a:p>
        </p:txBody>
      </p:sp>
      <p:sp>
        <p:nvSpPr>
          <p:cNvPr id="8" name="Rectangle 7"/>
          <p:cNvSpPr/>
          <p:nvPr userDrawn="1"/>
        </p:nvSpPr>
        <p:spPr>
          <a:xfrm>
            <a:off x="6553200" y="6504801"/>
            <a:ext cx="2659702" cy="276999"/>
          </a:xfrm>
          <a:prstGeom prst="rect">
            <a:avLst/>
          </a:prstGeom>
        </p:spPr>
        <p:txBody>
          <a:bodyPr wrap="none">
            <a:spAutoFit/>
          </a:bodyPr>
          <a:lstStyle/>
          <a:p>
            <a:r>
              <a:rPr lang="en-US" sz="1200" dirty="0" smtClean="0">
                <a:solidFill>
                  <a:schemeClr val="bg1"/>
                </a:solidFill>
                <a:effectLst/>
                <a:latin typeface="Arno Pro Smbd Subhead" panose="02020702050506020403" pitchFamily="18" charset="0"/>
                <a:ea typeface="Calibri" panose="020F0502020204030204" pitchFamily="34" charset="0"/>
                <a:cs typeface="Arial" panose="020B0604020202020204" pitchFamily="34" charset="0"/>
              </a:rPr>
              <a:t>Bureau of Educational and Cultural Affairs</a:t>
            </a:r>
            <a:endParaRPr lang="en-US" sz="1200" dirty="0">
              <a:solidFill>
                <a:schemeClr val="bg1"/>
              </a:solidFill>
              <a:latin typeface="Arno Pro Smbd Subhead" panose="02020702050506020403" pitchFamily="18" charset="0"/>
            </a:endParaRPr>
          </a:p>
        </p:txBody>
      </p:sp>
    </p:spTree>
    <p:extLst>
      <p:ext uri="{BB962C8B-B14F-4D97-AF65-F5344CB8AC3E}">
        <p14:creationId xmlns:p14="http://schemas.microsoft.com/office/powerpoint/2010/main" val="20960726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p:nvPr userDrawn="1"/>
        </p:nvSpPr>
        <p:spPr>
          <a:xfrm>
            <a:off x="6553200" y="6504801"/>
            <a:ext cx="2659702" cy="276999"/>
          </a:xfrm>
          <a:prstGeom prst="rect">
            <a:avLst/>
          </a:prstGeom>
        </p:spPr>
        <p:txBody>
          <a:bodyPr wrap="none">
            <a:spAutoFit/>
          </a:bodyPr>
          <a:lstStyle/>
          <a:p>
            <a:r>
              <a:rPr lang="en-US" sz="1200" dirty="0" smtClean="0">
                <a:solidFill>
                  <a:schemeClr val="bg1"/>
                </a:solidFill>
                <a:effectLst/>
                <a:latin typeface="Arno Pro Smbd Subhead" panose="02020702050506020403" pitchFamily="18" charset="0"/>
                <a:ea typeface="Calibri" panose="020F0502020204030204" pitchFamily="34" charset="0"/>
                <a:cs typeface="Arial" panose="020B0604020202020204" pitchFamily="34" charset="0"/>
              </a:rPr>
              <a:t>Bureau of Educational and Cultural Affairs</a:t>
            </a:r>
            <a:endParaRPr lang="en-US" sz="1200" dirty="0">
              <a:solidFill>
                <a:schemeClr val="bg1"/>
              </a:solidFill>
              <a:latin typeface="Arno Pro Smbd Subhead" panose="02020702050506020403" pitchFamily="18" charset="0"/>
            </a:endParaRPr>
          </a:p>
        </p:txBody>
      </p:sp>
    </p:spTree>
    <p:extLst>
      <p:ext uri="{BB962C8B-B14F-4D97-AF65-F5344CB8AC3E}">
        <p14:creationId xmlns:p14="http://schemas.microsoft.com/office/powerpoint/2010/main" val="519294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501CE3EC-DD1D-48C5-93A0-43B3AF14B144}" type="slidenum">
              <a:rPr lang="en-US" altLang="en-US"/>
              <a:pPr/>
              <a:t>‹#›</a:t>
            </a:fld>
            <a:endParaRPr lang="en-US" altLang="en-US"/>
          </a:p>
        </p:txBody>
      </p:sp>
      <p:sp>
        <p:nvSpPr>
          <p:cNvPr id="6" name="Rectangle 5"/>
          <p:cNvSpPr/>
          <p:nvPr userDrawn="1"/>
        </p:nvSpPr>
        <p:spPr>
          <a:xfrm>
            <a:off x="6553200" y="6504801"/>
            <a:ext cx="2659702" cy="276999"/>
          </a:xfrm>
          <a:prstGeom prst="rect">
            <a:avLst/>
          </a:prstGeom>
        </p:spPr>
        <p:txBody>
          <a:bodyPr wrap="none">
            <a:spAutoFit/>
          </a:bodyPr>
          <a:lstStyle/>
          <a:p>
            <a:r>
              <a:rPr lang="en-US" sz="1200" dirty="0" smtClean="0">
                <a:solidFill>
                  <a:schemeClr val="bg1"/>
                </a:solidFill>
                <a:effectLst/>
                <a:latin typeface="Arno Pro Smbd Subhead" panose="02020702050506020403" pitchFamily="18" charset="0"/>
                <a:ea typeface="Calibri" panose="020F0502020204030204" pitchFamily="34" charset="0"/>
                <a:cs typeface="Arial" panose="020B0604020202020204" pitchFamily="34" charset="0"/>
              </a:rPr>
              <a:t>Bureau of Educational and Cultural Affairs</a:t>
            </a:r>
            <a:endParaRPr lang="en-US" sz="1200" dirty="0">
              <a:solidFill>
                <a:schemeClr val="bg1"/>
              </a:solidFill>
              <a:latin typeface="Arno Pro Smbd Subhead" panose="02020702050506020403" pitchFamily="18" charset="0"/>
            </a:endParaRPr>
          </a:p>
        </p:txBody>
      </p:sp>
    </p:spTree>
    <p:extLst>
      <p:ext uri="{BB962C8B-B14F-4D97-AF65-F5344CB8AC3E}">
        <p14:creationId xmlns:p14="http://schemas.microsoft.com/office/powerpoint/2010/main" val="24433775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AA4DB5E7-63BD-4479-89EC-EFB3F941CCE5}" type="slidenum">
              <a:rPr lang="en-US" altLang="en-US"/>
              <a:pPr/>
              <a:t>‹#›</a:t>
            </a:fld>
            <a:endParaRPr lang="en-US" altLang="en-US"/>
          </a:p>
        </p:txBody>
      </p:sp>
      <p:sp>
        <p:nvSpPr>
          <p:cNvPr id="7" name="Rectangle 6"/>
          <p:cNvSpPr/>
          <p:nvPr userDrawn="1"/>
        </p:nvSpPr>
        <p:spPr>
          <a:xfrm>
            <a:off x="6553200" y="6504801"/>
            <a:ext cx="2659702" cy="276999"/>
          </a:xfrm>
          <a:prstGeom prst="rect">
            <a:avLst/>
          </a:prstGeom>
        </p:spPr>
        <p:txBody>
          <a:bodyPr wrap="none">
            <a:spAutoFit/>
          </a:bodyPr>
          <a:lstStyle/>
          <a:p>
            <a:r>
              <a:rPr lang="en-US" sz="1200" dirty="0" smtClean="0">
                <a:solidFill>
                  <a:schemeClr val="bg1"/>
                </a:solidFill>
                <a:effectLst/>
                <a:latin typeface="Arno Pro Smbd Subhead" panose="02020702050506020403" pitchFamily="18" charset="0"/>
                <a:ea typeface="Calibri" panose="020F0502020204030204" pitchFamily="34" charset="0"/>
                <a:cs typeface="Arial" panose="020B0604020202020204" pitchFamily="34" charset="0"/>
              </a:rPr>
              <a:t>Bureau of Educational and Cultural Affairs</a:t>
            </a:r>
            <a:endParaRPr lang="en-US" sz="1200" dirty="0">
              <a:solidFill>
                <a:schemeClr val="bg1"/>
              </a:solidFill>
              <a:latin typeface="Arno Pro Smbd Subhead" panose="02020702050506020403" pitchFamily="18" charset="0"/>
            </a:endParaRPr>
          </a:p>
        </p:txBody>
      </p:sp>
    </p:spTree>
    <p:extLst>
      <p:ext uri="{BB962C8B-B14F-4D97-AF65-F5344CB8AC3E}">
        <p14:creationId xmlns:p14="http://schemas.microsoft.com/office/powerpoint/2010/main" val="27441938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ltLang="en-US"/>
          </a:p>
        </p:txBody>
      </p:sp>
      <p:sp>
        <p:nvSpPr>
          <p:cNvPr id="8" name="Slide Number Placeholder 7"/>
          <p:cNvSpPr>
            <a:spLocks noGrp="1"/>
          </p:cNvSpPr>
          <p:nvPr>
            <p:ph type="sldNum" sz="quarter" idx="11"/>
          </p:nvPr>
        </p:nvSpPr>
        <p:spPr/>
        <p:txBody>
          <a:bodyPr/>
          <a:lstStyle>
            <a:lvl1pPr>
              <a:defRPr/>
            </a:lvl1pPr>
          </a:lstStyle>
          <a:p>
            <a:fld id="{FDD1635C-FEA9-44C7-BAE8-99AF59F99D1D}" type="slidenum">
              <a:rPr lang="en-US" altLang="en-US"/>
              <a:pPr/>
              <a:t>‹#›</a:t>
            </a:fld>
            <a:endParaRPr lang="en-US" altLang="en-US"/>
          </a:p>
        </p:txBody>
      </p:sp>
      <p:sp>
        <p:nvSpPr>
          <p:cNvPr id="9" name="Rectangle 8"/>
          <p:cNvSpPr/>
          <p:nvPr userDrawn="1"/>
        </p:nvSpPr>
        <p:spPr>
          <a:xfrm>
            <a:off x="6553200" y="6504801"/>
            <a:ext cx="2659702" cy="276999"/>
          </a:xfrm>
          <a:prstGeom prst="rect">
            <a:avLst/>
          </a:prstGeom>
        </p:spPr>
        <p:txBody>
          <a:bodyPr wrap="none">
            <a:spAutoFit/>
          </a:bodyPr>
          <a:lstStyle/>
          <a:p>
            <a:r>
              <a:rPr lang="en-US" sz="1200" dirty="0" smtClean="0">
                <a:solidFill>
                  <a:schemeClr val="bg1"/>
                </a:solidFill>
                <a:effectLst/>
                <a:latin typeface="Arno Pro Smbd Subhead" panose="02020702050506020403" pitchFamily="18" charset="0"/>
                <a:ea typeface="Calibri" panose="020F0502020204030204" pitchFamily="34" charset="0"/>
                <a:cs typeface="Arial" panose="020B0604020202020204" pitchFamily="34" charset="0"/>
              </a:rPr>
              <a:t>Bureau of Educational and Cultural Affairs</a:t>
            </a:r>
            <a:endParaRPr lang="en-US" sz="1200" dirty="0">
              <a:solidFill>
                <a:schemeClr val="bg1"/>
              </a:solidFill>
              <a:latin typeface="Arno Pro Smbd Subhead" panose="02020702050506020403" pitchFamily="18" charset="0"/>
            </a:endParaRPr>
          </a:p>
        </p:txBody>
      </p:sp>
    </p:spTree>
    <p:extLst>
      <p:ext uri="{BB962C8B-B14F-4D97-AF65-F5344CB8AC3E}">
        <p14:creationId xmlns:p14="http://schemas.microsoft.com/office/powerpoint/2010/main" val="36525405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ltLang="en-US"/>
          </a:p>
        </p:txBody>
      </p:sp>
      <p:sp>
        <p:nvSpPr>
          <p:cNvPr id="4" name="Slide Number Placeholder 3"/>
          <p:cNvSpPr>
            <a:spLocks noGrp="1"/>
          </p:cNvSpPr>
          <p:nvPr>
            <p:ph type="sldNum" sz="quarter" idx="11"/>
          </p:nvPr>
        </p:nvSpPr>
        <p:spPr/>
        <p:txBody>
          <a:bodyPr/>
          <a:lstStyle>
            <a:lvl1pPr>
              <a:defRPr/>
            </a:lvl1pPr>
          </a:lstStyle>
          <a:p>
            <a:fld id="{091146D1-A3BB-443F-AF81-21624C4F10A7}" type="slidenum">
              <a:rPr lang="en-US" altLang="en-US"/>
              <a:pPr/>
              <a:t>‹#›</a:t>
            </a:fld>
            <a:endParaRPr lang="en-US" altLang="en-US"/>
          </a:p>
        </p:txBody>
      </p:sp>
      <p:sp>
        <p:nvSpPr>
          <p:cNvPr id="5" name="Rectangle 4"/>
          <p:cNvSpPr/>
          <p:nvPr userDrawn="1"/>
        </p:nvSpPr>
        <p:spPr>
          <a:xfrm>
            <a:off x="6553200" y="6504801"/>
            <a:ext cx="2659702" cy="276999"/>
          </a:xfrm>
          <a:prstGeom prst="rect">
            <a:avLst/>
          </a:prstGeom>
        </p:spPr>
        <p:txBody>
          <a:bodyPr wrap="none">
            <a:spAutoFit/>
          </a:bodyPr>
          <a:lstStyle/>
          <a:p>
            <a:r>
              <a:rPr lang="en-US" sz="1200" dirty="0" smtClean="0">
                <a:solidFill>
                  <a:schemeClr val="bg1"/>
                </a:solidFill>
                <a:effectLst/>
                <a:latin typeface="Arno Pro Smbd Subhead" panose="02020702050506020403" pitchFamily="18" charset="0"/>
                <a:ea typeface="Calibri" panose="020F0502020204030204" pitchFamily="34" charset="0"/>
                <a:cs typeface="Arial" panose="020B0604020202020204" pitchFamily="34" charset="0"/>
              </a:rPr>
              <a:t>Bureau of Educational and Cultural Affairs</a:t>
            </a:r>
            <a:endParaRPr lang="en-US" sz="1200" dirty="0">
              <a:solidFill>
                <a:schemeClr val="bg1"/>
              </a:solidFill>
              <a:latin typeface="Arno Pro Smbd Subhead" panose="02020702050506020403" pitchFamily="18" charset="0"/>
            </a:endParaRPr>
          </a:p>
        </p:txBody>
      </p:sp>
    </p:spTree>
    <p:extLst>
      <p:ext uri="{BB962C8B-B14F-4D97-AF65-F5344CB8AC3E}">
        <p14:creationId xmlns:p14="http://schemas.microsoft.com/office/powerpoint/2010/main" val="30436373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en-US"/>
          </a:p>
        </p:txBody>
      </p:sp>
      <p:sp>
        <p:nvSpPr>
          <p:cNvPr id="3" name="Slide Number Placeholder 2"/>
          <p:cNvSpPr>
            <a:spLocks noGrp="1"/>
          </p:cNvSpPr>
          <p:nvPr>
            <p:ph type="sldNum" sz="quarter" idx="11"/>
          </p:nvPr>
        </p:nvSpPr>
        <p:spPr/>
        <p:txBody>
          <a:bodyPr/>
          <a:lstStyle>
            <a:lvl1pPr>
              <a:defRPr/>
            </a:lvl1pPr>
          </a:lstStyle>
          <a:p>
            <a:fld id="{6CABC3B3-17EB-471C-B2F1-8A4210DA1F0E}" type="slidenum">
              <a:rPr lang="en-US" altLang="en-US"/>
              <a:pPr/>
              <a:t>‹#›</a:t>
            </a:fld>
            <a:endParaRPr lang="en-US" altLang="en-US"/>
          </a:p>
        </p:txBody>
      </p:sp>
      <p:sp>
        <p:nvSpPr>
          <p:cNvPr id="4" name="Rectangle 3"/>
          <p:cNvSpPr/>
          <p:nvPr userDrawn="1"/>
        </p:nvSpPr>
        <p:spPr>
          <a:xfrm>
            <a:off x="6553200" y="6504801"/>
            <a:ext cx="2659702" cy="276999"/>
          </a:xfrm>
          <a:prstGeom prst="rect">
            <a:avLst/>
          </a:prstGeom>
        </p:spPr>
        <p:txBody>
          <a:bodyPr wrap="none">
            <a:spAutoFit/>
          </a:bodyPr>
          <a:lstStyle/>
          <a:p>
            <a:r>
              <a:rPr lang="en-US" sz="1200" dirty="0" smtClean="0">
                <a:solidFill>
                  <a:schemeClr val="bg1"/>
                </a:solidFill>
                <a:effectLst/>
                <a:latin typeface="Arno Pro Smbd Subhead" panose="02020702050506020403" pitchFamily="18" charset="0"/>
                <a:ea typeface="Calibri" panose="020F0502020204030204" pitchFamily="34" charset="0"/>
                <a:cs typeface="Arial" panose="020B0604020202020204" pitchFamily="34" charset="0"/>
              </a:rPr>
              <a:t>Bureau of Educational and Cultural Affairs</a:t>
            </a:r>
            <a:endParaRPr lang="en-US" sz="1200" dirty="0">
              <a:solidFill>
                <a:schemeClr val="bg1"/>
              </a:solidFill>
              <a:latin typeface="Arno Pro Smbd Subhead" panose="02020702050506020403" pitchFamily="18" charset="0"/>
            </a:endParaRPr>
          </a:p>
        </p:txBody>
      </p:sp>
    </p:spTree>
    <p:extLst>
      <p:ext uri="{BB962C8B-B14F-4D97-AF65-F5344CB8AC3E}">
        <p14:creationId xmlns:p14="http://schemas.microsoft.com/office/powerpoint/2010/main" val="42885026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BDFC34BF-1736-4820-8E11-8501BE84BDA2}" type="slidenum">
              <a:rPr lang="en-US" altLang="en-US"/>
              <a:pPr/>
              <a:t>‹#›</a:t>
            </a:fld>
            <a:endParaRPr lang="en-US" altLang="en-US"/>
          </a:p>
        </p:txBody>
      </p:sp>
      <p:sp>
        <p:nvSpPr>
          <p:cNvPr id="7" name="Rectangle 6"/>
          <p:cNvSpPr/>
          <p:nvPr userDrawn="1"/>
        </p:nvSpPr>
        <p:spPr>
          <a:xfrm>
            <a:off x="6553200" y="6504801"/>
            <a:ext cx="2659702" cy="276999"/>
          </a:xfrm>
          <a:prstGeom prst="rect">
            <a:avLst/>
          </a:prstGeom>
        </p:spPr>
        <p:txBody>
          <a:bodyPr wrap="none">
            <a:spAutoFit/>
          </a:bodyPr>
          <a:lstStyle/>
          <a:p>
            <a:r>
              <a:rPr lang="en-US" sz="1200" dirty="0" smtClean="0">
                <a:solidFill>
                  <a:schemeClr val="bg1"/>
                </a:solidFill>
                <a:effectLst/>
                <a:latin typeface="Arno Pro Smbd Subhead" panose="02020702050506020403" pitchFamily="18" charset="0"/>
                <a:ea typeface="Calibri" panose="020F0502020204030204" pitchFamily="34" charset="0"/>
                <a:cs typeface="Arial" panose="020B0604020202020204" pitchFamily="34" charset="0"/>
              </a:rPr>
              <a:t>Bureau of Educational and Cultural Affairs</a:t>
            </a:r>
            <a:endParaRPr lang="en-US" sz="1200" dirty="0">
              <a:solidFill>
                <a:schemeClr val="bg1"/>
              </a:solidFill>
              <a:latin typeface="Arno Pro Smbd Subhead" panose="02020702050506020403" pitchFamily="18" charset="0"/>
            </a:endParaRPr>
          </a:p>
        </p:txBody>
      </p:sp>
    </p:spTree>
    <p:extLst>
      <p:ext uri="{BB962C8B-B14F-4D97-AF65-F5344CB8AC3E}">
        <p14:creationId xmlns:p14="http://schemas.microsoft.com/office/powerpoint/2010/main" val="31852655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29D5FB44-F64D-4C43-A0D4-2C7898BB0DF6}" type="slidenum">
              <a:rPr lang="en-US" altLang="en-US"/>
              <a:pPr/>
              <a:t>‹#›</a:t>
            </a:fld>
            <a:endParaRPr lang="en-US" altLang="en-US"/>
          </a:p>
        </p:txBody>
      </p:sp>
      <p:sp>
        <p:nvSpPr>
          <p:cNvPr id="7" name="Rectangle 6"/>
          <p:cNvSpPr/>
          <p:nvPr userDrawn="1"/>
        </p:nvSpPr>
        <p:spPr>
          <a:xfrm>
            <a:off x="6553200" y="6504801"/>
            <a:ext cx="2659702" cy="276999"/>
          </a:xfrm>
          <a:prstGeom prst="rect">
            <a:avLst/>
          </a:prstGeom>
        </p:spPr>
        <p:txBody>
          <a:bodyPr wrap="none">
            <a:spAutoFit/>
          </a:bodyPr>
          <a:lstStyle/>
          <a:p>
            <a:r>
              <a:rPr lang="en-US" sz="1200" dirty="0" smtClean="0">
                <a:solidFill>
                  <a:schemeClr val="bg1"/>
                </a:solidFill>
                <a:effectLst/>
                <a:latin typeface="Arno Pro Smbd Subhead" panose="02020702050506020403" pitchFamily="18" charset="0"/>
                <a:ea typeface="Calibri" panose="020F0502020204030204" pitchFamily="34" charset="0"/>
                <a:cs typeface="Arial" panose="020B0604020202020204" pitchFamily="34" charset="0"/>
              </a:rPr>
              <a:t>Bureau of Educational and Cultural Affairs</a:t>
            </a:r>
            <a:endParaRPr lang="en-US" sz="1200" dirty="0">
              <a:solidFill>
                <a:schemeClr val="bg1"/>
              </a:solidFill>
              <a:latin typeface="Arno Pro Smbd Subhead" panose="02020702050506020403" pitchFamily="18" charset="0"/>
            </a:endParaRPr>
          </a:p>
        </p:txBody>
      </p:sp>
    </p:spTree>
    <p:extLst>
      <p:ext uri="{BB962C8B-B14F-4D97-AF65-F5344CB8AC3E}">
        <p14:creationId xmlns:p14="http://schemas.microsoft.com/office/powerpoint/2010/main" val="38942241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lum/>
          </a:blip>
          <a:srcRect/>
          <a:stretch>
            <a:fillRect t="-2000" b="-2000"/>
          </a:stretch>
        </a:blip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533400" y="304800"/>
            <a:ext cx="8229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Heading – (gill sans 34 pt)</a:t>
            </a:r>
          </a:p>
        </p:txBody>
      </p:sp>
      <p:sp>
        <p:nvSpPr>
          <p:cNvPr id="12595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25956" name="Rectangle 4"/>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25957" name="Rectangle 5"/>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97672C3-66D9-42B2-90C1-751817334A6A}" type="slidenum">
              <a:rPr lang="en-US" altLang="en-US"/>
              <a:pPr/>
              <a:t>‹#›</a:t>
            </a:fld>
            <a:endParaRPr lang="en-US" altLang="en-US"/>
          </a:p>
        </p:txBody>
      </p:sp>
      <p:pic>
        <p:nvPicPr>
          <p:cNvPr id="125958" name="Picture 6" descr="c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2400" y="64770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125959" name="Text Box 7"/>
          <p:cNvSpPr txBox="1">
            <a:spLocks noChangeArrowheads="1"/>
          </p:cNvSpPr>
          <p:nvPr/>
        </p:nvSpPr>
        <p:spPr bwMode="auto">
          <a:xfrm>
            <a:off x="457200" y="6477000"/>
            <a:ext cx="2286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latin typeface="Garamond" panose="02020404030301010803" pitchFamily="18" charset="0"/>
              </a:rPr>
              <a:t>U.S. D</a:t>
            </a:r>
            <a:r>
              <a:rPr lang="en-US" altLang="en-US" sz="1000" b="1">
                <a:latin typeface="Garamond" panose="02020404030301010803" pitchFamily="18" charset="0"/>
              </a:rPr>
              <a:t>EPARTMENT</a:t>
            </a:r>
            <a:r>
              <a:rPr lang="en-US" altLang="en-US" sz="1400" b="1">
                <a:latin typeface="Garamond" panose="02020404030301010803" pitchFamily="18" charset="0"/>
              </a:rPr>
              <a:t> </a:t>
            </a:r>
            <a:r>
              <a:rPr lang="en-US" altLang="en-US" sz="1400" i="1">
                <a:latin typeface="Garamond" panose="02020404030301010803" pitchFamily="18" charset="0"/>
              </a:rPr>
              <a:t>of</a:t>
            </a:r>
            <a:r>
              <a:rPr lang="en-US" altLang="en-US" sz="1400" b="1" i="1">
                <a:latin typeface="Garamond" panose="02020404030301010803" pitchFamily="18" charset="0"/>
              </a:rPr>
              <a:t>  </a:t>
            </a:r>
            <a:r>
              <a:rPr lang="en-US" altLang="en-US" sz="1400" b="1">
                <a:latin typeface="Garamond" panose="02020404030301010803" pitchFamily="18" charset="0"/>
              </a:rPr>
              <a:t>S</a:t>
            </a:r>
            <a:r>
              <a:rPr lang="en-US" altLang="en-US" sz="1000" b="1">
                <a:latin typeface="Garamond" panose="02020404030301010803" pitchFamily="18" charset="0"/>
              </a:rPr>
              <a:t>TATE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xStyles>
    <p:titleStyle>
      <a:lvl1pPr algn="l" rtl="0" fontAlgn="base">
        <a:spcBef>
          <a:spcPct val="0"/>
        </a:spcBef>
        <a:spcAft>
          <a:spcPct val="0"/>
        </a:spcAft>
        <a:defRPr sz="3400" kern="1200">
          <a:solidFill>
            <a:schemeClr val="bg1"/>
          </a:solidFill>
          <a:latin typeface="+mj-lt"/>
          <a:ea typeface="+mj-ea"/>
          <a:cs typeface="+mj-cs"/>
        </a:defRPr>
      </a:lvl1pPr>
      <a:lvl2pPr algn="l" rtl="0" fontAlgn="base">
        <a:spcBef>
          <a:spcPct val="0"/>
        </a:spcBef>
        <a:spcAft>
          <a:spcPct val="0"/>
        </a:spcAft>
        <a:defRPr sz="3400">
          <a:solidFill>
            <a:schemeClr val="bg1"/>
          </a:solidFill>
          <a:latin typeface="Gill Sans MT" panose="020B0502020104020203" pitchFamily="34" charset="0"/>
        </a:defRPr>
      </a:lvl2pPr>
      <a:lvl3pPr algn="l" rtl="0" fontAlgn="base">
        <a:spcBef>
          <a:spcPct val="0"/>
        </a:spcBef>
        <a:spcAft>
          <a:spcPct val="0"/>
        </a:spcAft>
        <a:defRPr sz="3400">
          <a:solidFill>
            <a:schemeClr val="bg1"/>
          </a:solidFill>
          <a:latin typeface="Gill Sans MT" panose="020B0502020104020203" pitchFamily="34" charset="0"/>
        </a:defRPr>
      </a:lvl3pPr>
      <a:lvl4pPr algn="l" rtl="0" fontAlgn="base">
        <a:spcBef>
          <a:spcPct val="0"/>
        </a:spcBef>
        <a:spcAft>
          <a:spcPct val="0"/>
        </a:spcAft>
        <a:defRPr sz="3400">
          <a:solidFill>
            <a:schemeClr val="bg1"/>
          </a:solidFill>
          <a:latin typeface="Gill Sans MT" panose="020B0502020104020203" pitchFamily="34" charset="0"/>
        </a:defRPr>
      </a:lvl4pPr>
      <a:lvl5pPr algn="l" rtl="0" fontAlgn="base">
        <a:spcBef>
          <a:spcPct val="0"/>
        </a:spcBef>
        <a:spcAft>
          <a:spcPct val="0"/>
        </a:spcAft>
        <a:defRPr sz="3400">
          <a:solidFill>
            <a:schemeClr val="bg1"/>
          </a:solidFill>
          <a:latin typeface="Gill Sans MT" panose="020B0502020104020203" pitchFamily="34" charset="0"/>
        </a:defRPr>
      </a:lvl5pPr>
      <a:lvl6pPr marL="457200" algn="l" rtl="0" fontAlgn="base">
        <a:spcBef>
          <a:spcPct val="0"/>
        </a:spcBef>
        <a:spcAft>
          <a:spcPct val="0"/>
        </a:spcAft>
        <a:defRPr sz="3400">
          <a:solidFill>
            <a:schemeClr val="bg1"/>
          </a:solidFill>
          <a:latin typeface="Gill Sans MT" panose="020B0502020104020203" pitchFamily="34" charset="0"/>
        </a:defRPr>
      </a:lvl6pPr>
      <a:lvl7pPr marL="914400" algn="l" rtl="0" fontAlgn="base">
        <a:spcBef>
          <a:spcPct val="0"/>
        </a:spcBef>
        <a:spcAft>
          <a:spcPct val="0"/>
        </a:spcAft>
        <a:defRPr sz="3400">
          <a:solidFill>
            <a:schemeClr val="bg1"/>
          </a:solidFill>
          <a:latin typeface="Gill Sans MT" panose="020B0502020104020203" pitchFamily="34" charset="0"/>
        </a:defRPr>
      </a:lvl7pPr>
      <a:lvl8pPr marL="1371600" algn="l" rtl="0" fontAlgn="base">
        <a:spcBef>
          <a:spcPct val="0"/>
        </a:spcBef>
        <a:spcAft>
          <a:spcPct val="0"/>
        </a:spcAft>
        <a:defRPr sz="3400">
          <a:solidFill>
            <a:schemeClr val="bg1"/>
          </a:solidFill>
          <a:latin typeface="Gill Sans MT" panose="020B0502020104020203" pitchFamily="34" charset="0"/>
        </a:defRPr>
      </a:lvl8pPr>
      <a:lvl9pPr marL="1828800" algn="l" rtl="0" fontAlgn="base">
        <a:spcBef>
          <a:spcPct val="0"/>
        </a:spcBef>
        <a:spcAft>
          <a:spcPct val="0"/>
        </a:spcAft>
        <a:defRPr sz="3400">
          <a:solidFill>
            <a:schemeClr val="bg1"/>
          </a:solidFill>
          <a:latin typeface="Gill Sans MT" panose="020B0502020104020203" pitchFamily="34" charset="0"/>
        </a:defRPr>
      </a:lvl9pPr>
    </p:titleStyle>
    <p:bodyStyle>
      <a:lvl1pPr marL="342900" indent="-342900" algn="l" rtl="0" fontAlgn="base">
        <a:spcBef>
          <a:spcPct val="20000"/>
        </a:spcBef>
        <a:spcAft>
          <a:spcPct val="0"/>
        </a:spcAft>
        <a:buSzPct val="60000"/>
        <a:buBlip>
          <a:blip r:embed="rId17"/>
        </a:buBlip>
        <a:defRPr sz="3200" kern="1200">
          <a:solidFill>
            <a:schemeClr val="tx1"/>
          </a:solidFill>
          <a:latin typeface="+mn-lt"/>
          <a:ea typeface="+mn-ea"/>
          <a:cs typeface="+mn-cs"/>
        </a:defRPr>
      </a:lvl1pPr>
      <a:lvl2pPr marL="742950" indent="-285750" algn="l" rtl="0" fontAlgn="base">
        <a:spcBef>
          <a:spcPct val="20000"/>
        </a:spcBef>
        <a:spcAft>
          <a:spcPct val="0"/>
        </a:spcAft>
        <a:buSzPct val="75000"/>
        <a:buFont typeface="Wingdings" panose="05000000000000000000" pitchFamily="2" charset="2"/>
        <a:buChar char="Ø"/>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2"/>
        </a:buClr>
        <a:buChar char="•"/>
        <a:defRPr sz="2000" kern="1200">
          <a:solidFill>
            <a:schemeClr val="tx1"/>
          </a:solidFill>
          <a:latin typeface="+mn-lt"/>
          <a:ea typeface="+mn-ea"/>
          <a:cs typeface="+mn-cs"/>
        </a:defRPr>
      </a:lvl3pPr>
      <a:lvl4pPr marL="1600200" indent="-228600" algn="l" rtl="0" fontAlgn="base">
        <a:spcBef>
          <a:spcPct val="20000"/>
        </a:spcBef>
        <a:spcAft>
          <a:spcPct val="0"/>
        </a:spcAft>
        <a:buChar char="–"/>
        <a:defRPr sz="1600" kern="1200">
          <a:solidFill>
            <a:schemeClr val="tx1"/>
          </a:solidFill>
          <a:latin typeface="+mn-lt"/>
          <a:ea typeface="+mn-ea"/>
          <a:cs typeface="+mn-cs"/>
        </a:defRPr>
      </a:lvl4pPr>
      <a:lvl5pPr marL="2057400" indent="-228600" algn="l" rtl="0" fontAlgn="base">
        <a:spcBef>
          <a:spcPct val="20000"/>
        </a:spcBef>
        <a:spcAft>
          <a:spcPct val="0"/>
        </a:spcAft>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hyperlink" Target="http://www.ecfr.gov/cgi-bin/retrieveECFR?gp=&amp;SID=1bc531bf257789e45b3049bff8b50d64&amp;r=PART&amp;n=22y1.0.1.7.3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838200"/>
            <a:ext cx="7391400" cy="1200329"/>
          </a:xfrm>
          <a:prstGeom prst="rect">
            <a:avLst/>
          </a:prstGeom>
        </p:spPr>
        <p:txBody>
          <a:bodyPr wrap="square">
            <a:spAutoFit/>
          </a:bodyPr>
          <a:lstStyle/>
          <a:p>
            <a:pPr algn="ctr"/>
            <a:r>
              <a:rPr lang="en-US" sz="2400" dirty="0">
                <a:solidFill>
                  <a:schemeClr val="accent5">
                    <a:lumMod val="50000"/>
                  </a:schemeClr>
                </a:solidFill>
              </a:rPr>
              <a:t>Welcome to </a:t>
            </a:r>
            <a:r>
              <a:rPr lang="en-US" sz="2400" dirty="0" smtClean="0">
                <a:solidFill>
                  <a:schemeClr val="accent5">
                    <a:lumMod val="50000"/>
                  </a:schemeClr>
                </a:solidFill>
              </a:rPr>
              <a:t>SPARC! </a:t>
            </a:r>
          </a:p>
          <a:p>
            <a:pPr algn="ctr"/>
            <a:r>
              <a:rPr lang="en-US" sz="2400" dirty="0" smtClean="0">
                <a:solidFill>
                  <a:schemeClr val="accent5">
                    <a:lumMod val="50000"/>
                  </a:schemeClr>
                </a:solidFill>
              </a:rPr>
              <a:t>Secondary School Program Annual Renewal of Certification</a:t>
            </a:r>
            <a:endParaRPr lang="en-US" sz="2400" dirty="0">
              <a:solidFill>
                <a:schemeClr val="accent5">
                  <a:lumMod val="50000"/>
                </a:schemeClr>
              </a:solidFill>
            </a:endParaRPr>
          </a:p>
        </p:txBody>
      </p:sp>
      <p:graphicFrame>
        <p:nvGraphicFramePr>
          <p:cNvPr id="6" name="Diagram 5"/>
          <p:cNvGraphicFramePr/>
          <p:nvPr>
            <p:extLst>
              <p:ext uri="{D42A27DB-BD31-4B8C-83A1-F6EECF244321}">
                <p14:modId xmlns:p14="http://schemas.microsoft.com/office/powerpoint/2010/main" val="3050109418"/>
              </p:ext>
            </p:extLst>
          </p:nvPr>
        </p:nvGraphicFramePr>
        <p:xfrm>
          <a:off x="1638300" y="2133600"/>
          <a:ext cx="6096000" cy="40847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381000"/>
          </a:xfrm>
        </p:spPr>
        <p:txBody>
          <a:bodyPr/>
          <a:lstStyle/>
          <a:p>
            <a:r>
              <a:rPr lang="en-US" dirty="0" smtClean="0"/>
              <a:t>Introduction</a:t>
            </a:r>
            <a:endParaRPr lang="en-US" dirty="0"/>
          </a:p>
        </p:txBody>
      </p:sp>
      <p:sp>
        <p:nvSpPr>
          <p:cNvPr id="4" name="Rectangle 3"/>
          <p:cNvSpPr/>
          <p:nvPr/>
        </p:nvSpPr>
        <p:spPr>
          <a:xfrm>
            <a:off x="533400" y="685800"/>
            <a:ext cx="8241145" cy="4708981"/>
          </a:xfrm>
          <a:prstGeom prst="rect">
            <a:avLst/>
          </a:prstGeom>
        </p:spPr>
        <p:txBody>
          <a:bodyPr wrap="square">
            <a:spAutoFit/>
          </a:bodyPr>
          <a:lstStyle/>
          <a:p>
            <a:r>
              <a:rPr lang="en-US" sz="1200" dirty="0">
                <a:solidFill>
                  <a:srgbClr val="000000"/>
                </a:solidFill>
              </a:rPr>
              <a:t>Thank you for your commitment and interest in the Secondary School Student Program. While you have </a:t>
            </a:r>
            <a:r>
              <a:rPr lang="en-US" sz="1200" dirty="0" smtClean="0">
                <a:solidFill>
                  <a:srgbClr val="000000"/>
                </a:solidFill>
              </a:rPr>
              <a:t>received primary </a:t>
            </a:r>
            <a:r>
              <a:rPr lang="en-US" sz="1200" dirty="0">
                <a:solidFill>
                  <a:srgbClr val="000000"/>
                </a:solidFill>
              </a:rPr>
              <a:t>training from your organization, all Local Coordinators (also known as Area Reps, Volunteers, and in </a:t>
            </a:r>
            <a:r>
              <a:rPr lang="en-US" sz="1200" dirty="0" smtClean="0">
                <a:solidFill>
                  <a:srgbClr val="000000"/>
                </a:solidFill>
              </a:rPr>
              <a:t>some unique </a:t>
            </a:r>
            <a:r>
              <a:rPr lang="en-US" sz="1200" dirty="0">
                <a:solidFill>
                  <a:srgbClr val="000000"/>
                </a:solidFill>
              </a:rPr>
              <a:t>cases </a:t>
            </a:r>
            <a:r>
              <a:rPr lang="en-US" sz="1200" dirty="0" smtClean="0">
                <a:solidFill>
                  <a:srgbClr val="000000"/>
                </a:solidFill>
              </a:rPr>
              <a:t>Responsible Officers</a:t>
            </a:r>
            <a:r>
              <a:rPr lang="en-US" sz="1200" dirty="0">
                <a:solidFill>
                  <a:srgbClr val="000000"/>
                </a:solidFill>
              </a:rPr>
              <a:t>) must also successfully complete this annual U.S. Department of </a:t>
            </a:r>
            <a:r>
              <a:rPr lang="en-US" sz="1200" dirty="0" smtClean="0">
                <a:solidFill>
                  <a:srgbClr val="000000"/>
                </a:solidFill>
              </a:rPr>
              <a:t>State mandated Training </a:t>
            </a:r>
            <a:r>
              <a:rPr lang="en-US" sz="1200" dirty="0">
                <a:solidFill>
                  <a:srgbClr val="000000"/>
                </a:solidFill>
              </a:rPr>
              <a:t>Module. You will be certified for 365 days after completion of the course. Successful completion is </a:t>
            </a:r>
            <a:r>
              <a:rPr lang="en-US" sz="1200" dirty="0" smtClean="0">
                <a:solidFill>
                  <a:srgbClr val="000000"/>
                </a:solidFill>
              </a:rPr>
              <a:t>required for </a:t>
            </a:r>
            <a:r>
              <a:rPr lang="en-US" sz="1200" dirty="0">
                <a:solidFill>
                  <a:srgbClr val="000000"/>
                </a:solidFill>
              </a:rPr>
              <a:t>U.S. Department of </a:t>
            </a:r>
            <a:r>
              <a:rPr lang="en-US" sz="1200" dirty="0" smtClean="0">
                <a:solidFill>
                  <a:srgbClr val="000000"/>
                </a:solidFill>
              </a:rPr>
              <a:t>State certification as </a:t>
            </a:r>
            <a:r>
              <a:rPr lang="en-US" sz="1200" dirty="0">
                <a:solidFill>
                  <a:srgbClr val="000000"/>
                </a:solidFill>
              </a:rPr>
              <a:t>a Local Coordinator. After completion, please print out a copy of </a:t>
            </a:r>
            <a:r>
              <a:rPr lang="en-US" sz="1200" dirty="0" smtClean="0">
                <a:solidFill>
                  <a:srgbClr val="000000"/>
                </a:solidFill>
              </a:rPr>
              <a:t>your certificate </a:t>
            </a:r>
            <a:r>
              <a:rPr lang="en-US" sz="1200" dirty="0">
                <a:solidFill>
                  <a:srgbClr val="000000"/>
                </a:solidFill>
              </a:rPr>
              <a:t>so that your organization can have it on file</a:t>
            </a:r>
            <a:r>
              <a:rPr lang="en-US" sz="1200" dirty="0" smtClean="0">
                <a:solidFill>
                  <a:srgbClr val="000000"/>
                </a:solidFill>
              </a:rPr>
              <a:t>.</a:t>
            </a:r>
          </a:p>
          <a:p>
            <a:endParaRPr lang="en-US" sz="1200" dirty="0">
              <a:solidFill>
                <a:srgbClr val="000000"/>
              </a:solidFill>
            </a:endParaRPr>
          </a:p>
          <a:p>
            <a:r>
              <a:rPr lang="en-US" sz="1200" dirty="0">
                <a:solidFill>
                  <a:srgbClr val="0000FF"/>
                </a:solidFill>
              </a:rPr>
              <a:t>Who Should Be Certified? </a:t>
            </a:r>
            <a:r>
              <a:rPr lang="en-US" sz="1200" dirty="0">
                <a:solidFill>
                  <a:srgbClr val="000000"/>
                </a:solidFill>
              </a:rPr>
              <a:t>All </a:t>
            </a:r>
            <a:r>
              <a:rPr lang="en-US" sz="1200" dirty="0" smtClean="0">
                <a:solidFill>
                  <a:srgbClr val="000000"/>
                </a:solidFill>
              </a:rPr>
              <a:t>U.S. based sponsor </a:t>
            </a:r>
            <a:r>
              <a:rPr lang="en-US" sz="1200" dirty="0">
                <a:solidFill>
                  <a:srgbClr val="000000"/>
                </a:solidFill>
              </a:rPr>
              <a:t>organizational officers, employees, representatives, agents, </a:t>
            </a:r>
            <a:r>
              <a:rPr lang="en-US" sz="1200" dirty="0" smtClean="0">
                <a:solidFill>
                  <a:srgbClr val="000000"/>
                </a:solidFill>
              </a:rPr>
              <a:t>and volunteers </a:t>
            </a:r>
            <a:r>
              <a:rPr lang="en-US" sz="1200" dirty="0">
                <a:solidFill>
                  <a:srgbClr val="000000"/>
                </a:solidFill>
              </a:rPr>
              <a:t>tasked with core responsibilities that require contact with exchange students (e.g. placement </a:t>
            </a:r>
            <a:r>
              <a:rPr lang="en-US" sz="1200" dirty="0" smtClean="0">
                <a:solidFill>
                  <a:srgbClr val="000000"/>
                </a:solidFill>
              </a:rPr>
              <a:t>and/or relocation </a:t>
            </a:r>
            <a:r>
              <a:rPr lang="en-US" sz="1200" dirty="0">
                <a:solidFill>
                  <a:srgbClr val="000000"/>
                </a:solidFill>
              </a:rPr>
              <a:t>of students, orientation of students, monitoring of students, etc.) must be certified as set forth in §62.25(d</a:t>
            </a:r>
            <a:r>
              <a:rPr lang="en-US" sz="1200" dirty="0" smtClean="0">
                <a:solidFill>
                  <a:srgbClr val="000000"/>
                </a:solidFill>
              </a:rPr>
              <a:t>) (</a:t>
            </a:r>
            <a:r>
              <a:rPr lang="en-US" sz="1200" dirty="0">
                <a:solidFill>
                  <a:srgbClr val="000000"/>
                </a:solidFill>
              </a:rPr>
              <a:t>1). These individuals shall be referred to henceforth as </a:t>
            </a:r>
            <a:r>
              <a:rPr lang="en-US" sz="1200" dirty="0" smtClean="0">
                <a:solidFill>
                  <a:srgbClr val="000000"/>
                </a:solidFill>
              </a:rPr>
              <a:t>“users.”</a:t>
            </a:r>
          </a:p>
          <a:p>
            <a:endParaRPr lang="en-US" sz="1200" dirty="0">
              <a:solidFill>
                <a:srgbClr val="000000"/>
              </a:solidFill>
            </a:endParaRPr>
          </a:p>
          <a:p>
            <a:r>
              <a:rPr lang="en-US" sz="1200" dirty="0">
                <a:solidFill>
                  <a:srgbClr val="000000"/>
                </a:solidFill>
              </a:rPr>
              <a:t>Your work is extremely important. You are a part of Public Diplomacy. As a Local Coordinator, you will be </a:t>
            </a:r>
            <a:r>
              <a:rPr lang="en-US" sz="1200" dirty="0" smtClean="0">
                <a:solidFill>
                  <a:srgbClr val="000000"/>
                </a:solidFill>
              </a:rPr>
              <a:t>responsible for </a:t>
            </a:r>
            <a:r>
              <a:rPr lang="en-US" sz="1200" dirty="0">
                <a:solidFill>
                  <a:srgbClr val="000000"/>
                </a:solidFill>
              </a:rPr>
              <a:t>successfully placing exchange students in American homes and schools and for monitoring the students’ </a:t>
            </a:r>
            <a:r>
              <a:rPr lang="en-US" sz="1200" dirty="0" smtClean="0">
                <a:solidFill>
                  <a:srgbClr val="000000"/>
                </a:solidFill>
              </a:rPr>
              <a:t>safety and </a:t>
            </a:r>
            <a:r>
              <a:rPr lang="en-US" sz="1200" dirty="0">
                <a:solidFill>
                  <a:srgbClr val="000000"/>
                </a:solidFill>
              </a:rPr>
              <a:t>progress during their stay in the United States. You play an important role in what makes the Secondary </a:t>
            </a:r>
            <a:r>
              <a:rPr lang="en-US" sz="1200" dirty="0" smtClean="0">
                <a:solidFill>
                  <a:srgbClr val="000000"/>
                </a:solidFill>
              </a:rPr>
              <a:t>School Student </a:t>
            </a:r>
            <a:r>
              <a:rPr lang="en-US" sz="1200" dirty="0">
                <a:solidFill>
                  <a:srgbClr val="000000"/>
                </a:solidFill>
              </a:rPr>
              <a:t>Program a success and, are accordingly, taking on a great responsibility. The positive, </a:t>
            </a:r>
            <a:r>
              <a:rPr lang="en-US" sz="1200" dirty="0" smtClean="0">
                <a:solidFill>
                  <a:srgbClr val="000000"/>
                </a:solidFill>
              </a:rPr>
              <a:t>long term impact to the </a:t>
            </a:r>
            <a:r>
              <a:rPr lang="en-US" sz="1200" dirty="0">
                <a:solidFill>
                  <a:srgbClr val="000000"/>
                </a:solidFill>
              </a:rPr>
              <a:t>foreign relations of the United States of successful exchange programs cannot be overstated. Your </a:t>
            </a:r>
            <a:r>
              <a:rPr lang="en-US" sz="1200" dirty="0" smtClean="0">
                <a:solidFill>
                  <a:srgbClr val="000000"/>
                </a:solidFill>
              </a:rPr>
              <a:t>performance as </a:t>
            </a:r>
            <a:r>
              <a:rPr lang="en-US" sz="1200" dirty="0">
                <a:solidFill>
                  <a:srgbClr val="000000"/>
                </a:solidFill>
              </a:rPr>
              <a:t>a Local Coordinator will directly impact the way other peoples and countries view and deal with the United States</a:t>
            </a:r>
            <a:r>
              <a:rPr lang="en-US" sz="1200" dirty="0" smtClean="0">
                <a:solidFill>
                  <a:srgbClr val="000000"/>
                </a:solidFill>
              </a:rPr>
              <a:t>.</a:t>
            </a:r>
          </a:p>
          <a:p>
            <a:endParaRPr lang="en-US" sz="1200" dirty="0">
              <a:solidFill>
                <a:srgbClr val="000000"/>
              </a:solidFill>
            </a:endParaRPr>
          </a:p>
          <a:p>
            <a:r>
              <a:rPr lang="en-US" sz="1200" dirty="0" smtClean="0">
                <a:solidFill>
                  <a:srgbClr val="000000"/>
                </a:solidFill>
              </a:rPr>
              <a:t>Next, you will find a description of the U.S. Department of State’s Exchange Visitor Program, the Secondary School Student Program and its public diplomacy objectives. This information will provide you a strong grounding in the program’s objectives and purpose and will help you be a successful Local Coordinator. Please take time to read these sections carefully. The text of the regulations for the administration of the Secondary School program can be found at 22 CFR Part 62 (see links below). </a:t>
            </a:r>
            <a:r>
              <a:rPr lang="en-US" sz="1200" dirty="0" smtClean="0">
                <a:solidFill>
                  <a:srgbClr val="0000FF"/>
                </a:solidFill>
              </a:rPr>
              <a:t>You will be tested on the content provided in the links below. </a:t>
            </a:r>
            <a:r>
              <a:rPr lang="en-US" sz="1200" dirty="0" smtClean="0">
                <a:solidFill>
                  <a:srgbClr val="000000"/>
                </a:solidFill>
              </a:rPr>
              <a:t>Though your Sponsor Organization is responsible for your training, the links to the regulations are as follows:</a:t>
            </a:r>
            <a:endParaRPr lang="en-US" sz="1200" dirty="0"/>
          </a:p>
        </p:txBody>
      </p:sp>
      <p:sp>
        <p:nvSpPr>
          <p:cNvPr id="5" name="Rectangle 4"/>
          <p:cNvSpPr/>
          <p:nvPr/>
        </p:nvSpPr>
        <p:spPr>
          <a:xfrm>
            <a:off x="990600" y="5477470"/>
            <a:ext cx="7185891" cy="923330"/>
          </a:xfrm>
          <a:prstGeom prst="rect">
            <a:avLst/>
          </a:prstGeom>
        </p:spPr>
        <p:txBody>
          <a:bodyPr wrap="square">
            <a:spAutoFit/>
          </a:bodyPr>
          <a:lstStyle/>
          <a:p>
            <a:pPr algn="ctr"/>
            <a:r>
              <a:rPr lang="en-US" dirty="0">
                <a:solidFill>
                  <a:srgbClr val="3366BD"/>
                </a:solidFill>
                <a:hlinkClick r:id="rId2"/>
              </a:rPr>
              <a:t>Title 22: Foreign Relations Part </a:t>
            </a:r>
            <a:r>
              <a:rPr lang="en-US" dirty="0" smtClean="0">
                <a:solidFill>
                  <a:srgbClr val="3366BD"/>
                </a:solidFill>
                <a:hlinkClick r:id="rId2"/>
              </a:rPr>
              <a:t>62 – Exchange Visitor Program</a:t>
            </a:r>
            <a:endParaRPr lang="en-US" dirty="0" smtClean="0">
              <a:solidFill>
                <a:srgbClr val="3366BD"/>
              </a:solidFill>
            </a:endParaRPr>
          </a:p>
          <a:p>
            <a:pPr algn="ctr"/>
            <a:r>
              <a:rPr lang="en-US" dirty="0">
                <a:solidFill>
                  <a:srgbClr val="3366BD"/>
                </a:solidFill>
              </a:rPr>
              <a:t>Subpart A:  </a:t>
            </a:r>
            <a:r>
              <a:rPr lang="en-US" dirty="0" smtClean="0">
                <a:solidFill>
                  <a:srgbClr val="3366BD"/>
                </a:solidFill>
              </a:rPr>
              <a:t>§</a:t>
            </a:r>
            <a:r>
              <a:rPr lang="en-US" dirty="0">
                <a:solidFill>
                  <a:srgbClr val="3366BD"/>
                </a:solidFill>
              </a:rPr>
              <a:t>62.1 through </a:t>
            </a:r>
            <a:r>
              <a:rPr lang="en-US" dirty="0" smtClean="0">
                <a:solidFill>
                  <a:srgbClr val="3366BD"/>
                </a:solidFill>
              </a:rPr>
              <a:t>§</a:t>
            </a:r>
            <a:r>
              <a:rPr lang="en-US" dirty="0">
                <a:solidFill>
                  <a:srgbClr val="3366BD"/>
                </a:solidFill>
              </a:rPr>
              <a:t>62.17 </a:t>
            </a:r>
            <a:endParaRPr lang="en-US" dirty="0" smtClean="0">
              <a:solidFill>
                <a:srgbClr val="3366BD"/>
              </a:solidFill>
            </a:endParaRPr>
          </a:p>
          <a:p>
            <a:pPr algn="ctr"/>
            <a:r>
              <a:rPr lang="en-US" dirty="0">
                <a:solidFill>
                  <a:srgbClr val="3366BD"/>
                </a:solidFill>
              </a:rPr>
              <a:t>Subpart B: </a:t>
            </a:r>
            <a:r>
              <a:rPr lang="en-US" dirty="0" smtClean="0">
                <a:solidFill>
                  <a:srgbClr val="3366BD"/>
                </a:solidFill>
              </a:rPr>
              <a:t>§</a:t>
            </a:r>
            <a:r>
              <a:rPr lang="en-US" dirty="0">
                <a:solidFill>
                  <a:srgbClr val="3366BD"/>
                </a:solidFill>
              </a:rPr>
              <a:t>62.25 </a:t>
            </a:r>
            <a:endParaRPr lang="en-US" dirty="0"/>
          </a:p>
        </p:txBody>
      </p:sp>
    </p:spTree>
    <p:extLst>
      <p:ext uri="{BB962C8B-B14F-4D97-AF65-F5344CB8AC3E}">
        <p14:creationId xmlns:p14="http://schemas.microsoft.com/office/powerpoint/2010/main" val="1498103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381000"/>
          </a:xfrm>
        </p:spPr>
        <p:txBody>
          <a:bodyPr/>
          <a:lstStyle/>
          <a:p>
            <a:r>
              <a:rPr lang="en-US" dirty="0" smtClean="0"/>
              <a:t>What is Public Diplomacy?</a:t>
            </a:r>
            <a:endParaRPr lang="en-US" dirty="0"/>
          </a:p>
        </p:txBody>
      </p:sp>
      <p:sp>
        <p:nvSpPr>
          <p:cNvPr id="4" name="Rectangle 3"/>
          <p:cNvSpPr/>
          <p:nvPr/>
        </p:nvSpPr>
        <p:spPr>
          <a:xfrm>
            <a:off x="304800" y="914400"/>
            <a:ext cx="8534400" cy="4893647"/>
          </a:xfrm>
          <a:prstGeom prst="rect">
            <a:avLst/>
          </a:prstGeom>
        </p:spPr>
        <p:txBody>
          <a:bodyPr wrap="square">
            <a:spAutoFit/>
          </a:bodyPr>
          <a:lstStyle/>
          <a:p>
            <a:r>
              <a:rPr lang="en-US" sz="1200" dirty="0"/>
              <a:t>As traditionally used, the term “diplomacy” refers to </a:t>
            </a:r>
            <a:r>
              <a:rPr lang="en-US" sz="1200" dirty="0" smtClean="0"/>
              <a:t>government to government relations </a:t>
            </a:r>
            <a:r>
              <a:rPr lang="en-US" sz="1200" dirty="0"/>
              <a:t>(e.g., an American </a:t>
            </a:r>
            <a:r>
              <a:rPr lang="en-US" sz="1200" dirty="0" smtClean="0"/>
              <a:t>diplomat discusses </a:t>
            </a:r>
            <a:r>
              <a:rPr lang="en-US" sz="1200" dirty="0"/>
              <a:t>an issue officially with a Chinese diplomat). Much newer, however, is the practice of “Public Diplomacy</a:t>
            </a:r>
            <a:r>
              <a:rPr lang="en-US" sz="1200" dirty="0" smtClean="0"/>
              <a:t>,” where </a:t>
            </a:r>
            <a:r>
              <a:rPr lang="en-US" sz="1200" dirty="0"/>
              <a:t>the U.S. Government seeks to directly engage the people of another country</a:t>
            </a:r>
            <a:r>
              <a:rPr lang="en-US" sz="1200" dirty="0" smtClean="0"/>
              <a:t>.</a:t>
            </a:r>
            <a:r>
              <a:rPr lang="en-US" sz="1200" dirty="0"/>
              <a:t> </a:t>
            </a:r>
            <a:endParaRPr lang="en-US" sz="1200" dirty="0" smtClean="0"/>
          </a:p>
          <a:p>
            <a:endParaRPr lang="en-US" sz="1200" dirty="0"/>
          </a:p>
          <a:p>
            <a:r>
              <a:rPr lang="en-US" sz="1200" dirty="0" smtClean="0"/>
              <a:t>Public </a:t>
            </a:r>
            <a:r>
              <a:rPr lang="en-US" sz="1200" dirty="0"/>
              <a:t>Diplomacy emerged as an important tool of American foreign policy during the Cold War. During that period, </a:t>
            </a:r>
            <a:r>
              <a:rPr lang="en-US" sz="1200" dirty="0" smtClean="0"/>
              <a:t>the United </a:t>
            </a:r>
            <a:r>
              <a:rPr lang="en-US" sz="1200" dirty="0"/>
              <a:t>States brought foreign students, professors, and political and business leaders to the United States </a:t>
            </a:r>
            <a:r>
              <a:rPr lang="en-US" sz="1200" dirty="0" smtClean="0"/>
              <a:t>for educational </a:t>
            </a:r>
            <a:r>
              <a:rPr lang="en-US" sz="1200" dirty="0"/>
              <a:t>and cultural exchanges on the Exchange Visitor Program. By experiencing American society and </a:t>
            </a:r>
            <a:r>
              <a:rPr lang="en-US" sz="1200" dirty="0" smtClean="0"/>
              <a:t>culture, many </a:t>
            </a:r>
            <a:r>
              <a:rPr lang="en-US" sz="1200" dirty="0"/>
              <a:t>of these foreign students and leaders developed positive impressions of the American system, which </a:t>
            </a:r>
            <a:r>
              <a:rPr lang="en-US" sz="1200" dirty="0" smtClean="0"/>
              <a:t>they shared </a:t>
            </a:r>
            <a:r>
              <a:rPr lang="en-US" sz="1200" dirty="0"/>
              <a:t>with their fellow countrymen upon returning home</a:t>
            </a:r>
            <a:r>
              <a:rPr lang="en-US" sz="1200" dirty="0" smtClean="0"/>
              <a:t>.</a:t>
            </a:r>
          </a:p>
          <a:p>
            <a:endParaRPr lang="en-US" sz="1200" dirty="0"/>
          </a:p>
          <a:p>
            <a:r>
              <a:rPr lang="en-US" sz="1200" dirty="0"/>
              <a:t>Following the terrorist attacks of September 11, 2001, Public Diplomacy took on new importance as American </a:t>
            </a:r>
            <a:r>
              <a:rPr lang="en-US" sz="1200" dirty="0" smtClean="0"/>
              <a:t>foreign policy </a:t>
            </a:r>
            <a:r>
              <a:rPr lang="en-US" sz="1200" dirty="0"/>
              <a:t>actively sought to improve the image of the United States abroad, especially among young people. </a:t>
            </a:r>
            <a:r>
              <a:rPr lang="en-US" sz="1200" dirty="0" smtClean="0"/>
              <a:t>Educational exchanges</a:t>
            </a:r>
            <a:r>
              <a:rPr lang="en-US" sz="1200" dirty="0"/>
              <a:t>, long recognized as one of the best ways to build positive impressions of the United States among </a:t>
            </a:r>
            <a:r>
              <a:rPr lang="en-US" sz="1200" dirty="0" smtClean="0"/>
              <a:t>the youth </a:t>
            </a:r>
            <a:r>
              <a:rPr lang="en-US" sz="1200" dirty="0"/>
              <a:t>of another country, moved to the forefront of the U.S. Department of State’s Public Diplomacy efforts</a:t>
            </a:r>
            <a:r>
              <a:rPr lang="en-US" sz="1200" dirty="0" smtClean="0"/>
              <a:t>.</a:t>
            </a:r>
          </a:p>
          <a:p>
            <a:endParaRPr lang="en-US" sz="1200" dirty="0"/>
          </a:p>
          <a:p>
            <a:r>
              <a:rPr lang="en-US" sz="1200" dirty="0"/>
              <a:t>Central to this emergence of Public Diplomacy as a major tool of American foreign policy is the belief that citizens </a:t>
            </a:r>
            <a:r>
              <a:rPr lang="en-US" sz="1200" dirty="0" smtClean="0"/>
              <a:t>of other </a:t>
            </a:r>
            <a:r>
              <a:rPr lang="en-US" sz="1200" dirty="0"/>
              <a:t>countries would generally have positive view of the United States if only they knew more about the </a:t>
            </a:r>
            <a:r>
              <a:rPr lang="en-US" sz="1200" dirty="0" smtClean="0"/>
              <a:t>American people</a:t>
            </a:r>
            <a:r>
              <a:rPr lang="en-US" sz="1200" dirty="0"/>
              <a:t>. This assumption turns out to be true. Major research institutes consistently demonstrate that people from </a:t>
            </a:r>
            <a:r>
              <a:rPr lang="en-US" sz="1200" dirty="0" smtClean="0"/>
              <a:t>other countries </a:t>
            </a:r>
            <a:r>
              <a:rPr lang="en-US" sz="1200" dirty="0"/>
              <a:t>who come to the United States are far more likely to have a positive impression of both the United </a:t>
            </a:r>
            <a:r>
              <a:rPr lang="en-US" sz="1200" dirty="0" smtClean="0"/>
              <a:t>States and </a:t>
            </a:r>
            <a:r>
              <a:rPr lang="en-US" sz="1200" dirty="0"/>
              <a:t>the American people. In one particular study, the Travel Industry Association’s </a:t>
            </a:r>
            <a:r>
              <a:rPr lang="en-US" sz="1200" dirty="0" smtClean="0"/>
              <a:t>research </a:t>
            </a:r>
            <a:r>
              <a:rPr lang="en-US" sz="1200" dirty="0"/>
              <a:t>arm, the </a:t>
            </a:r>
            <a:r>
              <a:rPr lang="en-US" sz="1200" dirty="0" smtClean="0"/>
              <a:t>Discover America </a:t>
            </a:r>
            <a:r>
              <a:rPr lang="en-US" sz="1200" dirty="0"/>
              <a:t>Partnership, found that those who have visited the United States are 74% more likely to have a </a:t>
            </a:r>
            <a:r>
              <a:rPr lang="en-US" sz="1200" dirty="0" smtClean="0"/>
              <a:t>favorable opinion </a:t>
            </a:r>
            <a:r>
              <a:rPr lang="en-US" sz="1200" dirty="0"/>
              <a:t>of America and Americans, and 66% of those who have visited are more likely to be supportive of </a:t>
            </a:r>
            <a:r>
              <a:rPr lang="en-US" sz="1200" dirty="0" smtClean="0"/>
              <a:t>U.S. policies</a:t>
            </a:r>
            <a:r>
              <a:rPr lang="en-US" sz="1200" dirty="0"/>
              <a:t>. Similarly, a 2008 report entitled </a:t>
            </a:r>
            <a:r>
              <a:rPr lang="en-US" sz="1200" i="1" dirty="0"/>
              <a:t>The Decline in America’s Reputation: Why? </a:t>
            </a:r>
            <a:r>
              <a:rPr lang="en-US" sz="1200" dirty="0"/>
              <a:t>by the House Committee </a:t>
            </a:r>
            <a:r>
              <a:rPr lang="en-US" sz="1200" dirty="0" smtClean="0"/>
              <a:t>on Foreign </a:t>
            </a:r>
            <a:r>
              <a:rPr lang="en-US" sz="1200" dirty="0"/>
              <a:t>Affairs’ Subcommittee on International Organizations, Human Rights, and Oversight found that </a:t>
            </a:r>
            <a:r>
              <a:rPr lang="en-US" sz="1200" dirty="0" smtClean="0"/>
              <a:t>international visitors </a:t>
            </a:r>
            <a:r>
              <a:rPr lang="en-US" sz="1200" dirty="0"/>
              <a:t>to the United States “have more positive views about America and Americans than </a:t>
            </a:r>
            <a:r>
              <a:rPr lang="en-US" sz="1200" dirty="0" smtClean="0"/>
              <a:t>non-visitors by approximately </a:t>
            </a:r>
            <a:r>
              <a:rPr lang="en-US" sz="1200" dirty="0"/>
              <a:t>10 percentage points</a:t>
            </a:r>
            <a:r>
              <a:rPr lang="en-US" sz="1200" dirty="0" smtClean="0"/>
              <a:t>.”</a:t>
            </a:r>
          </a:p>
          <a:p>
            <a:endParaRPr lang="en-US" sz="1200" dirty="0"/>
          </a:p>
        </p:txBody>
      </p:sp>
    </p:spTree>
    <p:extLst>
      <p:ext uri="{BB962C8B-B14F-4D97-AF65-F5344CB8AC3E}">
        <p14:creationId xmlns:p14="http://schemas.microsoft.com/office/powerpoint/2010/main" val="4167280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381000"/>
          </a:xfrm>
        </p:spPr>
        <p:txBody>
          <a:bodyPr/>
          <a:lstStyle/>
          <a:p>
            <a:r>
              <a:rPr lang="en-US" dirty="0" smtClean="0"/>
              <a:t>What is Public Diplomacy?</a:t>
            </a:r>
            <a:endParaRPr lang="en-US" dirty="0"/>
          </a:p>
        </p:txBody>
      </p:sp>
      <p:sp>
        <p:nvSpPr>
          <p:cNvPr id="4" name="Rectangle 3"/>
          <p:cNvSpPr/>
          <p:nvPr/>
        </p:nvSpPr>
        <p:spPr>
          <a:xfrm>
            <a:off x="304800" y="1600200"/>
            <a:ext cx="8534400" cy="3539430"/>
          </a:xfrm>
          <a:prstGeom prst="rect">
            <a:avLst/>
          </a:prstGeom>
        </p:spPr>
        <p:txBody>
          <a:bodyPr wrap="square">
            <a:spAutoFit/>
          </a:bodyPr>
          <a:lstStyle/>
          <a:p>
            <a:r>
              <a:rPr lang="en-US" sz="1600" dirty="0" smtClean="0"/>
              <a:t>Secondary </a:t>
            </a:r>
            <a:r>
              <a:rPr lang="en-US" sz="1600" dirty="0"/>
              <a:t>School Student Program exchanges </a:t>
            </a:r>
            <a:r>
              <a:rPr lang="en-US" sz="1600" dirty="0" smtClean="0"/>
              <a:t>help </a:t>
            </a:r>
            <a:r>
              <a:rPr lang="en-US" sz="1600" dirty="0"/>
              <a:t>to improve America’s image abroad. The great </a:t>
            </a:r>
            <a:r>
              <a:rPr lang="en-US" sz="1600" dirty="0" smtClean="0"/>
              <a:t>majority of </a:t>
            </a:r>
            <a:r>
              <a:rPr lang="en-US" sz="1600" dirty="0"/>
              <a:t>exchange students who come to the United States to attend high school enjoy a positive </a:t>
            </a:r>
            <a:r>
              <a:rPr lang="en-US" sz="1600" dirty="0" smtClean="0"/>
              <a:t>life changing experience, grow </a:t>
            </a:r>
            <a:r>
              <a:rPr lang="en-US" sz="1600" dirty="0"/>
              <a:t>in independence and maturity, improve their English language skills, and build relationships with </a:t>
            </a:r>
            <a:r>
              <a:rPr lang="en-US" sz="1600" dirty="0" smtClean="0"/>
              <a:t>American citizens</a:t>
            </a:r>
            <a:r>
              <a:rPr lang="en-US" sz="1600" dirty="0"/>
              <a:t>. These students will share with their fellow citizens their impressions of America when they return home. </a:t>
            </a:r>
            <a:r>
              <a:rPr lang="en-US" sz="1600" dirty="0" smtClean="0"/>
              <a:t>This is </a:t>
            </a:r>
            <a:r>
              <a:rPr lang="en-US" sz="1600" dirty="0"/>
              <a:t>the core of Public Diplomacy and the reason that the Department of State conducts these types of </a:t>
            </a:r>
            <a:r>
              <a:rPr lang="en-US" sz="1600" dirty="0" smtClean="0"/>
              <a:t>educational exchanges.</a:t>
            </a:r>
          </a:p>
          <a:p>
            <a:endParaRPr lang="en-US" sz="1600" dirty="0"/>
          </a:p>
          <a:p>
            <a:r>
              <a:rPr lang="en-US" sz="1600" dirty="0"/>
              <a:t>For these reasons, it is important that every exchange student have a positive experience and a successful </a:t>
            </a:r>
            <a:r>
              <a:rPr lang="en-US" sz="1600" dirty="0" smtClean="0"/>
              <a:t>program. While </a:t>
            </a:r>
            <a:r>
              <a:rPr lang="en-US" sz="1600" dirty="0"/>
              <a:t>most exchange students generally return home with a favorable impression of the United States, the </a:t>
            </a:r>
            <a:r>
              <a:rPr lang="en-US" sz="1600" dirty="0" smtClean="0"/>
              <a:t>Public Diplomacy </a:t>
            </a:r>
            <a:r>
              <a:rPr lang="en-US" sz="1600" dirty="0"/>
              <a:t>of the United States can be damaged when a student develops negative feelings toward the United </a:t>
            </a:r>
            <a:r>
              <a:rPr lang="en-US" sz="1600" dirty="0" smtClean="0"/>
              <a:t>States or </a:t>
            </a:r>
            <a:r>
              <a:rPr lang="en-US" sz="1600" dirty="0"/>
              <a:t>the American people. Much of the </a:t>
            </a:r>
            <a:r>
              <a:rPr lang="en-US" sz="1600" dirty="0" smtClean="0"/>
              <a:t>responsibility to </a:t>
            </a:r>
            <a:r>
              <a:rPr lang="en-US" sz="1600" dirty="0"/>
              <a:t>ensure a successful program for each exchange student falls </a:t>
            </a:r>
            <a:r>
              <a:rPr lang="en-US" sz="1600" dirty="0" smtClean="0"/>
              <a:t>on you</a:t>
            </a:r>
            <a:r>
              <a:rPr lang="en-US" sz="1600" dirty="0"/>
              <a:t>, the Local Coordinator.</a:t>
            </a:r>
          </a:p>
        </p:txBody>
      </p:sp>
    </p:spTree>
    <p:extLst>
      <p:ext uri="{BB962C8B-B14F-4D97-AF65-F5344CB8AC3E}">
        <p14:creationId xmlns:p14="http://schemas.microsoft.com/office/powerpoint/2010/main" val="500053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381000"/>
          </a:xfrm>
        </p:spPr>
        <p:txBody>
          <a:bodyPr>
            <a:normAutofit fontScale="90000"/>
          </a:bodyPr>
          <a:lstStyle/>
          <a:p>
            <a:r>
              <a:rPr lang="en-US" dirty="0" smtClean="0"/>
              <a:t>What is the Exchange Visitor Program?</a:t>
            </a:r>
            <a:endParaRPr lang="en-US" dirty="0"/>
          </a:p>
        </p:txBody>
      </p:sp>
      <p:sp>
        <p:nvSpPr>
          <p:cNvPr id="4" name="Rectangle 3"/>
          <p:cNvSpPr/>
          <p:nvPr/>
        </p:nvSpPr>
        <p:spPr>
          <a:xfrm>
            <a:off x="451426" y="1524000"/>
            <a:ext cx="8241145" cy="3947234"/>
          </a:xfrm>
          <a:prstGeom prst="rect">
            <a:avLst/>
          </a:prstGeom>
        </p:spPr>
        <p:txBody>
          <a:bodyPr wrap="square">
            <a:spAutoFit/>
          </a:bodyPr>
          <a:lstStyle/>
          <a:p>
            <a:r>
              <a:rPr lang="en-US" sz="2000" dirty="0"/>
              <a:t>The Mutual Educational and Cultural Exchange Act of 1961 authorizes the U.S. Department of State to </a:t>
            </a:r>
            <a:r>
              <a:rPr lang="en-US" sz="2000" dirty="0" smtClean="0"/>
              <a:t>conduct educational </a:t>
            </a:r>
            <a:r>
              <a:rPr lang="en-US" sz="2000" dirty="0"/>
              <a:t>exchange programs. Many of these programs fall under the Department’s Exchange Visitor </a:t>
            </a:r>
            <a:r>
              <a:rPr lang="en-US" sz="2000" dirty="0" smtClean="0"/>
              <a:t>Program, which </a:t>
            </a:r>
            <a:r>
              <a:rPr lang="en-US" sz="2000" dirty="0"/>
              <a:t>uses the </a:t>
            </a:r>
            <a:r>
              <a:rPr lang="en-US" sz="2000" dirty="0" smtClean="0"/>
              <a:t>J1 visa </a:t>
            </a:r>
            <a:r>
              <a:rPr lang="en-US" sz="2000" dirty="0"/>
              <a:t>to bring people from other countries to the United States for temporary study and </a:t>
            </a:r>
            <a:r>
              <a:rPr lang="en-US" sz="2000" dirty="0" smtClean="0"/>
              <a:t>work-related educational </a:t>
            </a:r>
            <a:r>
              <a:rPr lang="en-US" sz="2000" dirty="0"/>
              <a:t>opportunities.</a:t>
            </a:r>
          </a:p>
          <a:p>
            <a:endParaRPr lang="en-US" sz="2000" dirty="0" smtClean="0"/>
          </a:p>
          <a:p>
            <a:r>
              <a:rPr lang="en-US" sz="2000" dirty="0" smtClean="0"/>
              <a:t>The </a:t>
            </a:r>
            <a:r>
              <a:rPr lang="en-US" sz="2000" dirty="0"/>
              <a:t>U.S Department of State both creates and enforces the federal regulations governing the Exchange </a:t>
            </a:r>
            <a:r>
              <a:rPr lang="en-US" sz="2000" dirty="0" smtClean="0"/>
              <a:t>Visitor Program</a:t>
            </a:r>
            <a:r>
              <a:rPr lang="en-US" sz="2000" dirty="0"/>
              <a:t>. The </a:t>
            </a:r>
            <a:r>
              <a:rPr lang="en-US" sz="2000" dirty="0" smtClean="0"/>
              <a:t> department </a:t>
            </a:r>
            <a:r>
              <a:rPr lang="en-US" sz="2000" dirty="0"/>
              <a:t>also designates U.S. organizations (known as sponsors) to conduct exchange </a:t>
            </a:r>
            <a:r>
              <a:rPr lang="en-US" sz="2000" dirty="0" smtClean="0"/>
              <a:t>visitor programs</a:t>
            </a:r>
            <a:r>
              <a:rPr lang="en-US" sz="2000" dirty="0"/>
              <a:t>. These sponsors – and all Local Coordinators – are required to follow the federal regulations</a:t>
            </a:r>
            <a:r>
              <a:rPr lang="en-US" sz="1050" dirty="0" smtClean="0"/>
              <a:t>.</a:t>
            </a:r>
          </a:p>
          <a:p>
            <a:endParaRPr lang="en-US" sz="1050" dirty="0" smtClean="0"/>
          </a:p>
        </p:txBody>
      </p:sp>
    </p:spTree>
    <p:extLst>
      <p:ext uri="{BB962C8B-B14F-4D97-AF65-F5344CB8AC3E}">
        <p14:creationId xmlns:p14="http://schemas.microsoft.com/office/powerpoint/2010/main" val="2424906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381000"/>
          </a:xfrm>
        </p:spPr>
        <p:txBody>
          <a:bodyPr>
            <a:normAutofit fontScale="90000"/>
          </a:bodyPr>
          <a:lstStyle/>
          <a:p>
            <a:r>
              <a:rPr lang="en-US" dirty="0" smtClean="0"/>
              <a:t>Secondary School Student Program</a:t>
            </a:r>
            <a:endParaRPr lang="en-US" dirty="0"/>
          </a:p>
        </p:txBody>
      </p:sp>
      <p:sp>
        <p:nvSpPr>
          <p:cNvPr id="4" name="Rectangle 3"/>
          <p:cNvSpPr/>
          <p:nvPr/>
        </p:nvSpPr>
        <p:spPr>
          <a:xfrm>
            <a:off x="451427" y="838200"/>
            <a:ext cx="8241145" cy="5539978"/>
          </a:xfrm>
          <a:prstGeom prst="rect">
            <a:avLst/>
          </a:prstGeom>
        </p:spPr>
        <p:txBody>
          <a:bodyPr wrap="square">
            <a:spAutoFit/>
          </a:bodyPr>
          <a:lstStyle/>
          <a:p>
            <a:r>
              <a:rPr lang="en-US" sz="1200" dirty="0"/>
              <a:t>Begun in 1949, the Secondary School Student Program is one of the oldest and most successful Exchange </a:t>
            </a:r>
            <a:r>
              <a:rPr lang="en-US" sz="1200" dirty="0" smtClean="0"/>
              <a:t>Visitor Programs </a:t>
            </a:r>
            <a:r>
              <a:rPr lang="en-US" sz="1200" dirty="0"/>
              <a:t>and is a cornerstone of the United States’ Public Diplomacy efforts. The Secondary School </a:t>
            </a:r>
            <a:r>
              <a:rPr lang="en-US" sz="1200" dirty="0" smtClean="0"/>
              <a:t>Student Program </a:t>
            </a:r>
            <a:r>
              <a:rPr lang="en-US" sz="1200" dirty="0"/>
              <a:t>offers an opportunity of a lifetime to young people from around the world to study in an American high </a:t>
            </a:r>
            <a:r>
              <a:rPr lang="en-US" sz="1200" dirty="0" smtClean="0"/>
              <a:t>school, improve </a:t>
            </a:r>
            <a:r>
              <a:rPr lang="en-US" sz="1200" dirty="0"/>
              <a:t>their English, and make lifelong American friends</a:t>
            </a:r>
            <a:r>
              <a:rPr lang="en-US" sz="1200" dirty="0" smtClean="0"/>
              <a:t>.</a:t>
            </a:r>
          </a:p>
          <a:p>
            <a:endParaRPr lang="en-US" sz="1200" dirty="0"/>
          </a:p>
          <a:p>
            <a:pPr algn="ctr"/>
            <a:r>
              <a:rPr lang="en-US" sz="1600" b="1" dirty="0"/>
              <a:t>How does the Secondary School Student Program Operate</a:t>
            </a:r>
            <a:r>
              <a:rPr lang="en-US" sz="1600" b="1" dirty="0" smtClean="0"/>
              <a:t>?</a:t>
            </a:r>
          </a:p>
          <a:p>
            <a:endParaRPr lang="en-US" sz="1200" dirty="0"/>
          </a:p>
          <a:p>
            <a:r>
              <a:rPr lang="en-US" sz="1200" dirty="0"/>
              <a:t>The U.S. Department of State requires all Secondary School Student Program sponsors to be </a:t>
            </a:r>
            <a:r>
              <a:rPr lang="en-US" sz="1200" dirty="0" smtClean="0"/>
              <a:t>nonprofit organizations to </a:t>
            </a:r>
            <a:r>
              <a:rPr lang="en-US" sz="1200" dirty="0"/>
              <a:t>ensure that this important Public Diplomacy activity retains its volunteer spirit. These sponsors contract with </a:t>
            </a:r>
            <a:r>
              <a:rPr lang="en-US" sz="1200" dirty="0" smtClean="0"/>
              <a:t>foreign partners </a:t>
            </a:r>
            <a:r>
              <a:rPr lang="en-US" sz="1200" dirty="0"/>
              <a:t>(international nonprofit</a:t>
            </a:r>
          </a:p>
          <a:p>
            <a:r>
              <a:rPr lang="en-US" sz="1200" dirty="0"/>
              <a:t>organizations, student recruiting agencies, or affiliate organizations of the </a:t>
            </a:r>
            <a:r>
              <a:rPr lang="en-US" sz="1200" dirty="0" smtClean="0"/>
              <a:t>U.S. sponsor</a:t>
            </a:r>
            <a:r>
              <a:rPr lang="en-US" sz="1200" dirty="0"/>
              <a:t>) in other countries to recruit local exchange students to apply for participation in the Secondary </a:t>
            </a:r>
            <a:r>
              <a:rPr lang="en-US" sz="1200" dirty="0" smtClean="0"/>
              <a:t>School Student </a:t>
            </a:r>
            <a:r>
              <a:rPr lang="en-US" sz="1200" dirty="0"/>
              <a:t>Program. Foreign partners then collect application information from the potential exchange students, </a:t>
            </a:r>
            <a:r>
              <a:rPr lang="en-US" sz="1200" dirty="0" smtClean="0"/>
              <a:t>verify their </a:t>
            </a:r>
            <a:r>
              <a:rPr lang="en-US" sz="1200" dirty="0"/>
              <a:t>eligibility for participation, and provide this information to the U.S. sponsor</a:t>
            </a:r>
            <a:r>
              <a:rPr lang="en-US" sz="1200" dirty="0" smtClean="0"/>
              <a:t>.</a:t>
            </a:r>
          </a:p>
          <a:p>
            <a:endParaRPr lang="en-US" sz="1200" dirty="0"/>
          </a:p>
          <a:p>
            <a:r>
              <a:rPr lang="en-US" sz="1200" dirty="0"/>
              <a:t>The U.S. sponsor is responsible for the selection (or acceptance) of each potential exchange student for </a:t>
            </a:r>
            <a:r>
              <a:rPr lang="en-US" sz="1200" dirty="0" smtClean="0"/>
              <a:t>participation in </a:t>
            </a:r>
            <a:r>
              <a:rPr lang="en-US" sz="1200" dirty="0"/>
              <a:t>the Secondary School Student Program. Screening and selection by the U.S. sponsor includes a review of </a:t>
            </a:r>
            <a:r>
              <a:rPr lang="en-US" sz="1200" dirty="0" smtClean="0"/>
              <a:t>the student </a:t>
            </a:r>
            <a:r>
              <a:rPr lang="en-US" sz="1200" dirty="0"/>
              <a:t>application and an interview to test the student’s ability in English, maturity, and readiness to participate in </a:t>
            </a:r>
            <a:r>
              <a:rPr lang="en-US" sz="1200" dirty="0" smtClean="0"/>
              <a:t>the exchange </a:t>
            </a:r>
            <a:r>
              <a:rPr lang="en-US" sz="1200" dirty="0"/>
              <a:t>program. The sponsor is also responsible for the school enrollment, orientation, and monitoring of </a:t>
            </a:r>
            <a:r>
              <a:rPr lang="en-US" sz="1200" dirty="0" smtClean="0"/>
              <a:t>exchange students.</a:t>
            </a:r>
          </a:p>
          <a:p>
            <a:endParaRPr lang="en-US" sz="1200" dirty="0"/>
          </a:p>
          <a:p>
            <a:r>
              <a:rPr lang="en-US" sz="1200" dirty="0"/>
              <a:t>U.S. sponsors are also responsible for the screening, selection, orientation, and quality assurance monitoring of </a:t>
            </a:r>
            <a:r>
              <a:rPr lang="en-US" sz="1200" dirty="0" smtClean="0"/>
              <a:t>host families </a:t>
            </a:r>
            <a:r>
              <a:rPr lang="en-US" sz="1200" dirty="0"/>
              <a:t>and field </a:t>
            </a:r>
            <a:r>
              <a:rPr lang="en-US" sz="1200" dirty="0" smtClean="0"/>
              <a:t>staff. </a:t>
            </a:r>
          </a:p>
          <a:p>
            <a:endParaRPr lang="en-US" sz="1200" dirty="0"/>
          </a:p>
          <a:p>
            <a:r>
              <a:rPr lang="en-US" sz="1200" dirty="0" smtClean="0"/>
              <a:t>Once </a:t>
            </a:r>
            <a:r>
              <a:rPr lang="en-US" sz="1200" dirty="0"/>
              <a:t>fully screened and selected by the U.S. sponsor for participation, an exchange student is provided the Form </a:t>
            </a:r>
            <a:r>
              <a:rPr lang="en-US" sz="1200" dirty="0" smtClean="0"/>
              <a:t>DS-2019, Certificate </a:t>
            </a:r>
            <a:r>
              <a:rPr lang="en-US" sz="1200" dirty="0"/>
              <a:t>of Eligibility. This Form enables the exchange student to apply for a </a:t>
            </a:r>
            <a:r>
              <a:rPr lang="en-US" sz="1200" dirty="0" smtClean="0"/>
              <a:t>J1 visa </a:t>
            </a:r>
            <a:r>
              <a:rPr lang="en-US" sz="1200" dirty="0"/>
              <a:t>at a United </a:t>
            </a:r>
            <a:r>
              <a:rPr lang="en-US" sz="1200" dirty="0" smtClean="0"/>
              <a:t>States Embassy </a:t>
            </a:r>
            <a:r>
              <a:rPr lang="en-US" sz="1200" dirty="0"/>
              <a:t>or Consulate abroad</a:t>
            </a:r>
            <a:r>
              <a:rPr lang="en-US" sz="1200" dirty="0" smtClean="0"/>
              <a:t>.</a:t>
            </a:r>
          </a:p>
          <a:p>
            <a:endParaRPr lang="en-US" sz="1200" dirty="0"/>
          </a:p>
          <a:p>
            <a:r>
              <a:rPr lang="en-US" sz="1200" dirty="0"/>
              <a:t>The exchange student uses both the Form </a:t>
            </a:r>
            <a:r>
              <a:rPr lang="en-US" sz="1200" dirty="0" smtClean="0"/>
              <a:t>DS2019 and J1 visa</a:t>
            </a:r>
            <a:r>
              <a:rPr lang="en-US" sz="1200" dirty="0"/>
              <a:t>, which is affixed to their passport, to gain entry </a:t>
            </a:r>
            <a:r>
              <a:rPr lang="en-US" sz="1200" dirty="0" smtClean="0"/>
              <a:t>into the </a:t>
            </a:r>
            <a:r>
              <a:rPr lang="en-US" sz="1200" dirty="0"/>
              <a:t>United States and begin their exchange program.</a:t>
            </a:r>
          </a:p>
        </p:txBody>
      </p:sp>
    </p:spTree>
    <p:extLst>
      <p:ext uri="{BB962C8B-B14F-4D97-AF65-F5344CB8AC3E}">
        <p14:creationId xmlns:p14="http://schemas.microsoft.com/office/powerpoint/2010/main" val="685851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381000"/>
          </a:xfrm>
        </p:spPr>
        <p:txBody>
          <a:bodyPr>
            <a:normAutofit fontScale="90000"/>
          </a:bodyPr>
          <a:lstStyle/>
          <a:p>
            <a:r>
              <a:rPr lang="en-US" dirty="0" smtClean="0"/>
              <a:t>What is the Role of the Local Coordinator?</a:t>
            </a:r>
            <a:endParaRPr lang="en-US" dirty="0"/>
          </a:p>
        </p:txBody>
      </p:sp>
      <p:sp>
        <p:nvSpPr>
          <p:cNvPr id="4" name="Rectangle 3"/>
          <p:cNvSpPr/>
          <p:nvPr/>
        </p:nvSpPr>
        <p:spPr>
          <a:xfrm>
            <a:off x="451427" y="990600"/>
            <a:ext cx="8241145" cy="4616648"/>
          </a:xfrm>
          <a:prstGeom prst="rect">
            <a:avLst/>
          </a:prstGeom>
        </p:spPr>
        <p:txBody>
          <a:bodyPr wrap="square">
            <a:spAutoFit/>
          </a:bodyPr>
          <a:lstStyle/>
          <a:p>
            <a:r>
              <a:rPr lang="en-US" sz="1400" dirty="0"/>
              <a:t>As a Local Coordinator, you will be entrusted to carry out many of the responsibilities of the U.S. sponsor. For </a:t>
            </a:r>
            <a:r>
              <a:rPr lang="en-US" sz="1400" dirty="0" smtClean="0"/>
              <a:t>this reason</a:t>
            </a:r>
            <a:r>
              <a:rPr lang="en-US" sz="1400" dirty="0"/>
              <a:t>, your work is critical to making each exchange program a </a:t>
            </a:r>
            <a:r>
              <a:rPr lang="en-US" sz="1400" dirty="0" smtClean="0"/>
              <a:t>success. </a:t>
            </a:r>
          </a:p>
          <a:p>
            <a:endParaRPr lang="en-US" sz="1400" dirty="0"/>
          </a:p>
          <a:p>
            <a:r>
              <a:rPr lang="en-US" sz="1400" dirty="0" smtClean="0"/>
              <a:t>Specifically</a:t>
            </a:r>
            <a:r>
              <a:rPr lang="en-US" sz="1400" dirty="0"/>
              <a:t>, you will recruit appropriate potential host families. </a:t>
            </a:r>
            <a:r>
              <a:rPr lang="en-US" sz="1400" dirty="0" smtClean="0"/>
              <a:t>You </a:t>
            </a:r>
            <a:r>
              <a:rPr lang="en-US" sz="1400" dirty="0"/>
              <a:t>will help these families complete their host </a:t>
            </a:r>
            <a:r>
              <a:rPr lang="en-US" sz="1400" dirty="0" smtClean="0"/>
              <a:t>family applications</a:t>
            </a:r>
            <a:r>
              <a:rPr lang="en-US" sz="1400" dirty="0"/>
              <a:t>. The U.S. sponsor you work for will vet each potential host family you recruit and then select or deny </a:t>
            </a:r>
            <a:r>
              <a:rPr lang="en-US" sz="1400" dirty="0" smtClean="0"/>
              <a:t>the family </a:t>
            </a:r>
            <a:r>
              <a:rPr lang="en-US" sz="1400" dirty="0"/>
              <a:t>for participation in the program. U.S. sponsors ultimately determine whether or not a family may participate </a:t>
            </a:r>
            <a:r>
              <a:rPr lang="en-US" sz="1400" dirty="0" smtClean="0"/>
              <a:t>in the </a:t>
            </a:r>
            <a:r>
              <a:rPr lang="en-US" sz="1400" dirty="0"/>
              <a:t>program</a:t>
            </a:r>
            <a:r>
              <a:rPr lang="en-US" sz="1400" dirty="0" smtClean="0"/>
              <a:t>.</a:t>
            </a:r>
          </a:p>
          <a:p>
            <a:endParaRPr lang="en-US" sz="1400" dirty="0"/>
          </a:p>
          <a:p>
            <a:r>
              <a:rPr lang="en-US" sz="1400" dirty="0"/>
              <a:t>You will also be provided the profiles of </a:t>
            </a:r>
            <a:r>
              <a:rPr lang="en-US" sz="1400" dirty="0" smtClean="0"/>
              <a:t>fully selected exchange </a:t>
            </a:r>
            <a:r>
              <a:rPr lang="en-US" sz="1400" dirty="0"/>
              <a:t>students. You will match these students, as best </a:t>
            </a:r>
            <a:r>
              <a:rPr lang="en-US" sz="1400" dirty="0" smtClean="0"/>
              <a:t>as you </a:t>
            </a:r>
            <a:r>
              <a:rPr lang="en-US" sz="1400" dirty="0"/>
              <a:t>can, with the host families you have recruited and that have been </a:t>
            </a:r>
            <a:r>
              <a:rPr lang="en-US" sz="1400" dirty="0" smtClean="0"/>
              <a:t>fully vetted and </a:t>
            </a:r>
            <a:r>
              <a:rPr lang="en-US" sz="1400" dirty="0"/>
              <a:t>selected for </a:t>
            </a:r>
            <a:r>
              <a:rPr lang="en-US" sz="1400" dirty="0" smtClean="0"/>
              <a:t>participation. Please </a:t>
            </a:r>
            <a:r>
              <a:rPr lang="en-US" sz="1400" dirty="0"/>
              <a:t>note that you may only show student photographs and personal information to host families that have </a:t>
            </a:r>
            <a:r>
              <a:rPr lang="en-US" sz="1400" dirty="0" smtClean="0"/>
              <a:t>been fully vetted and </a:t>
            </a:r>
            <a:r>
              <a:rPr lang="en-US" sz="1400" dirty="0"/>
              <a:t>selected for participation in the program by the U.S. sponsor</a:t>
            </a:r>
            <a:r>
              <a:rPr lang="en-US" sz="1400" dirty="0" smtClean="0"/>
              <a:t>.</a:t>
            </a:r>
          </a:p>
          <a:p>
            <a:endParaRPr lang="en-US" sz="1400" dirty="0"/>
          </a:p>
          <a:p>
            <a:r>
              <a:rPr lang="en-US" sz="1400" dirty="0"/>
              <a:t>Placing an exchange student with a host family is the most important stage of the Secondary School Student </a:t>
            </a:r>
            <a:r>
              <a:rPr lang="en-US" sz="1400" dirty="0" smtClean="0"/>
              <a:t>program. Exchange </a:t>
            </a:r>
            <a:r>
              <a:rPr lang="en-US" sz="1400" dirty="0"/>
              <a:t>students matched with host families who are a good fit are likely to have successful exchange </a:t>
            </a:r>
            <a:r>
              <a:rPr lang="en-US" sz="1400" dirty="0" smtClean="0"/>
              <a:t>programs. </a:t>
            </a:r>
          </a:p>
          <a:p>
            <a:endParaRPr lang="en-US" sz="1400" dirty="0"/>
          </a:p>
          <a:p>
            <a:r>
              <a:rPr lang="en-US" sz="1400" dirty="0" smtClean="0"/>
              <a:t>Importantly</a:t>
            </a:r>
            <a:r>
              <a:rPr lang="en-US" sz="1400" dirty="0"/>
              <a:t>, you will also serve as the exchange students’ advocate and a major link in their support system </a:t>
            </a:r>
            <a:r>
              <a:rPr lang="en-US" sz="1400" dirty="0" smtClean="0"/>
              <a:t>while they </a:t>
            </a:r>
            <a:r>
              <a:rPr lang="en-US" sz="1400" dirty="0"/>
              <a:t>are in the United States. You are required to maintain monthly contact with each of your exchange students </a:t>
            </a:r>
            <a:r>
              <a:rPr lang="en-US" sz="1400" dirty="0" smtClean="0"/>
              <a:t>and to </a:t>
            </a:r>
            <a:r>
              <a:rPr lang="en-US" sz="1400" dirty="0"/>
              <a:t>address problems they bring to your attention.</a:t>
            </a:r>
          </a:p>
        </p:txBody>
      </p:sp>
    </p:spTree>
    <p:extLst>
      <p:ext uri="{BB962C8B-B14F-4D97-AF65-F5344CB8AC3E}">
        <p14:creationId xmlns:p14="http://schemas.microsoft.com/office/powerpoint/2010/main" val="3608669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381000"/>
          </a:xfrm>
        </p:spPr>
        <p:txBody>
          <a:bodyPr>
            <a:normAutofit fontScale="90000"/>
          </a:bodyPr>
          <a:lstStyle/>
          <a:p>
            <a:r>
              <a:rPr lang="en-US" dirty="0" smtClean="0"/>
              <a:t>Assessment Instructions</a:t>
            </a:r>
            <a:endParaRPr lang="en-US" dirty="0"/>
          </a:p>
        </p:txBody>
      </p:sp>
      <p:sp>
        <p:nvSpPr>
          <p:cNvPr id="4" name="Rectangle 3"/>
          <p:cNvSpPr/>
          <p:nvPr/>
        </p:nvSpPr>
        <p:spPr>
          <a:xfrm>
            <a:off x="1143000" y="2388275"/>
            <a:ext cx="6863773" cy="2031325"/>
          </a:xfrm>
          <a:prstGeom prst="rect">
            <a:avLst/>
          </a:prstGeom>
        </p:spPr>
        <p:txBody>
          <a:bodyPr wrap="square">
            <a:spAutoFit/>
          </a:bodyPr>
          <a:lstStyle/>
          <a:p>
            <a:pPr marL="228600" indent="-228600">
              <a:buFont typeface="+mj-lt"/>
              <a:buAutoNum type="arabicPeriod"/>
            </a:pPr>
            <a:r>
              <a:rPr lang="en-US" dirty="0" smtClean="0"/>
              <a:t>Close this training module and you will be prompted to take the accompanying assessment.</a:t>
            </a:r>
          </a:p>
          <a:p>
            <a:pPr marL="228600" indent="-228600">
              <a:buFont typeface="+mj-lt"/>
              <a:buAutoNum type="arabicPeriod"/>
            </a:pPr>
            <a:r>
              <a:rPr lang="en-US" dirty="0" smtClean="0"/>
              <a:t>Clicking ‘Yes’ will redirect you to the Assessment information page.</a:t>
            </a:r>
          </a:p>
          <a:p>
            <a:pPr marL="228600" indent="-228600">
              <a:buFont typeface="+mj-lt"/>
              <a:buAutoNum type="arabicPeriod"/>
            </a:pPr>
            <a:r>
              <a:rPr lang="en-US" dirty="0" smtClean="0"/>
              <a:t>Click ‘Start Assessment’ to take the assessment.</a:t>
            </a:r>
          </a:p>
          <a:p>
            <a:pPr marL="228600" indent="-228600">
              <a:buFont typeface="+mj-lt"/>
              <a:buAutoNum type="arabicPeriod"/>
            </a:pPr>
            <a:r>
              <a:rPr lang="en-US" dirty="0" smtClean="0"/>
              <a:t>You must complete the assessment in its entirety to get credit.</a:t>
            </a:r>
          </a:p>
          <a:p>
            <a:pPr marL="228600" indent="-228600">
              <a:buFont typeface="+mj-lt"/>
              <a:buAutoNum type="arabicPeriod"/>
            </a:pPr>
            <a:endParaRPr lang="en-US" dirty="0"/>
          </a:p>
        </p:txBody>
      </p:sp>
    </p:spTree>
    <p:extLst>
      <p:ext uri="{BB962C8B-B14F-4D97-AF65-F5344CB8AC3E}">
        <p14:creationId xmlns:p14="http://schemas.microsoft.com/office/powerpoint/2010/main" val="2639385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Diplomacy template (draft)">
  <a:themeElements>
    <a:clrScheme name="1_eDiplomacy template (dra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Diplomacy template (draft)">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eDiplomacy template (dra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Diplomacy template (draf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Diplomacy template (draf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Diplomacy template (draf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Diplomacy template (draf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Diplomacy template (draf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Diplomacy template (draf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Diplomacy template (draf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Diplomacy template (draf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Diplomacy template (draf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Diplomacy template (draf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Diplomacy template (draf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1684</TotalTime>
  <Words>1894</Words>
  <Application>Microsoft Office PowerPoint</Application>
  <PresentationFormat>On-screen Show (4:3)</PresentationFormat>
  <Paragraphs>65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1_eDiplomacy template (draft)</vt:lpstr>
      <vt:lpstr>PowerPoint Presentation</vt:lpstr>
      <vt:lpstr>Introduction</vt:lpstr>
      <vt:lpstr>What is Public Diplomacy?</vt:lpstr>
      <vt:lpstr>What is Public Diplomacy?</vt:lpstr>
      <vt:lpstr>What is the Exchange Visitor Program?</vt:lpstr>
      <vt:lpstr>Secondary School Student Program</vt:lpstr>
      <vt:lpstr>What is the Role of the Local Coordinator?</vt:lpstr>
      <vt:lpstr>Assessment Instructions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T. Coltrain</dc:creator>
  <cp:lastModifiedBy>TysonJT</cp:lastModifiedBy>
  <cp:revision>200</cp:revision>
  <cp:lastPrinted>1601-01-01T00:00:00Z</cp:lastPrinted>
  <dcterms:created xsi:type="dcterms:W3CDTF">1601-01-01T00:00:00Z</dcterms:created>
  <dcterms:modified xsi:type="dcterms:W3CDTF">2018-03-14T15:38:59Z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